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39"/>
  </p:notesMasterIdLst>
  <p:sldIdLst>
    <p:sldId id="394" r:id="rId2"/>
    <p:sldId id="360" r:id="rId3"/>
    <p:sldId id="385" r:id="rId4"/>
    <p:sldId id="384" r:id="rId5"/>
    <p:sldId id="386" r:id="rId6"/>
    <p:sldId id="367" r:id="rId7"/>
    <p:sldId id="388" r:id="rId8"/>
    <p:sldId id="371" r:id="rId9"/>
    <p:sldId id="376" r:id="rId10"/>
    <p:sldId id="285" r:id="rId11"/>
    <p:sldId id="375" r:id="rId12"/>
    <p:sldId id="379" r:id="rId13"/>
    <p:sldId id="389" r:id="rId14"/>
    <p:sldId id="390" r:id="rId15"/>
    <p:sldId id="391" r:id="rId16"/>
    <p:sldId id="392" r:id="rId17"/>
    <p:sldId id="344" r:id="rId18"/>
    <p:sldId id="395" r:id="rId19"/>
    <p:sldId id="346" r:id="rId20"/>
    <p:sldId id="347" r:id="rId21"/>
    <p:sldId id="348" r:id="rId22"/>
    <p:sldId id="349" r:id="rId23"/>
    <p:sldId id="350" r:id="rId24"/>
    <p:sldId id="351" r:id="rId25"/>
    <p:sldId id="353" r:id="rId26"/>
    <p:sldId id="354" r:id="rId27"/>
    <p:sldId id="355" r:id="rId28"/>
    <p:sldId id="356" r:id="rId29"/>
    <p:sldId id="357" r:id="rId30"/>
    <p:sldId id="337" r:id="rId31"/>
    <p:sldId id="339" r:id="rId32"/>
    <p:sldId id="340" r:id="rId33"/>
    <p:sldId id="341" r:id="rId34"/>
    <p:sldId id="272" r:id="rId35"/>
    <p:sldId id="396" r:id="rId36"/>
    <p:sldId id="324" r:id="rId37"/>
    <p:sldId id="264" r:id="rId3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607">
          <p15:clr>
            <a:srgbClr val="A4A3A4"/>
          </p15:clr>
        </p15:guide>
        <p15:guide id="4" pos="384">
          <p15:clr>
            <a:srgbClr val="A4A3A4"/>
          </p15:clr>
        </p15:guide>
        <p15:guide id="5" orient="horz" pos="1989">
          <p15:clr>
            <a:srgbClr val="A4A3A4"/>
          </p15:clr>
        </p15:guide>
        <p15:guide id="6" orient="horz" pos="624">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initials="N"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16"/>
    <a:srgbClr val="2B3E96"/>
    <a:srgbClr val="F26626"/>
    <a:srgbClr val="096C04"/>
    <a:srgbClr val="CCFFFF"/>
    <a:srgbClr val="006600"/>
    <a:srgbClr val="009347"/>
    <a:srgbClr val="FFFFFF"/>
    <a:srgbClr val="FAF1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4591" autoAdjust="0"/>
  </p:normalViewPr>
  <p:slideViewPr>
    <p:cSldViewPr snapToGrid="0">
      <p:cViewPr>
        <p:scale>
          <a:sx n="66" d="100"/>
          <a:sy n="66" d="100"/>
        </p:scale>
        <p:origin x="592" y="128"/>
      </p:cViewPr>
      <p:guideLst>
        <p:guide orient="horz" pos="2160"/>
        <p:guide pos="3840"/>
        <p:guide orient="horz" pos="607"/>
        <p:guide pos="384"/>
        <p:guide orient="horz" pos="1989"/>
        <p:guide orient="horz" pos="62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5" d="100"/>
          <a:sy n="75" d="100"/>
        </p:scale>
        <p:origin x="-260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a Larson" userId="42aaf68d114e026c" providerId="LiveId" clId="{0DAF70A8-23EE-4898-9726-FF61F99EFC85}"/>
    <pc:docChg chg="delSld">
      <pc:chgData name="Roberta Larson" userId="42aaf68d114e026c" providerId="LiveId" clId="{0DAF70A8-23EE-4898-9726-FF61F99EFC85}" dt="2026-04-21T23:48:45.952" v="1" actId="2696"/>
      <pc:docMkLst>
        <pc:docMk/>
      </pc:docMkLst>
      <pc:sldChg chg="del">
        <pc:chgData name="Roberta Larson" userId="42aaf68d114e026c" providerId="LiveId" clId="{0DAF70A8-23EE-4898-9726-FF61F99EFC85}" dt="2026-04-21T23:48:45.952" v="1" actId="2696"/>
        <pc:sldMkLst>
          <pc:docMk/>
          <pc:sldMk cId="2693580471" sldId="382"/>
        </pc:sldMkLst>
      </pc:sldChg>
      <pc:sldChg chg="del">
        <pc:chgData name="Roberta Larson" userId="42aaf68d114e026c" providerId="LiveId" clId="{0DAF70A8-23EE-4898-9726-FF61F99EFC85}" dt="2026-04-21T23:47:11.885" v="0" actId="2696"/>
        <pc:sldMkLst>
          <pc:docMk/>
          <pc:sldMk cId="3738058237" sldId="3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9" y="1"/>
            <a:ext cx="3037840" cy="466434"/>
          </a:xfrm>
          <a:prstGeom prst="rect">
            <a:avLst/>
          </a:prstGeom>
        </p:spPr>
        <p:txBody>
          <a:bodyPr vert="horz" lIns="93174" tIns="46586" rIns="93174" bIns="46586" rtlCol="0"/>
          <a:lstStyle>
            <a:lvl1pPr algn="r">
              <a:defRPr sz="1200"/>
            </a:lvl1pPr>
          </a:lstStyle>
          <a:p>
            <a:fld id="{B793714F-1195-4702-BF35-243C16913C6E}" type="datetimeFigureOut">
              <a:rPr lang="en-US" smtClean="0"/>
              <a:t>4/21/2026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4" tIns="46586" rIns="93174"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74" tIns="46586" rIns="93174" bIns="46586" rtlCol="0" anchor="b"/>
          <a:lstStyle>
            <a:lvl1pPr algn="r">
              <a:defRPr sz="1200"/>
            </a:lvl1pPr>
          </a:lstStyle>
          <a:p>
            <a:fld id="{F8379CD5-AC57-48E0-95B7-591CDF07F814}" type="slidenum">
              <a:rPr lang="en-US" smtClean="0"/>
              <a:t>‹#›</a:t>
            </a:fld>
            <a:endParaRPr lang="en-US"/>
          </a:p>
        </p:txBody>
      </p:sp>
    </p:spTree>
    <p:extLst>
      <p:ext uri="{BB962C8B-B14F-4D97-AF65-F5344CB8AC3E}">
        <p14:creationId xmlns:p14="http://schemas.microsoft.com/office/powerpoint/2010/main" val="2033931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normAutofit/>
          </a:bodyPr>
          <a:lstStyle>
            <a:lvl1pPr>
              <a:defRPr sz="2800" b="1">
                <a:solidFill>
                  <a:srgbClr val="2B3E96"/>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2800">
                <a:solidFill>
                  <a:srgbClr val="F26626"/>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FA03D6E-BED6-493A-95E6-8C03FF8F1C10}" type="datetime1">
              <a:rPr lang="en-US" smtClean="0"/>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59758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D0AE8-6B27-497A-9ADC-0A643EE302DF}" type="datetime1">
              <a:rPr lang="en-US" smtClean="0"/>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7854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C21578-ECE5-4042-887B-043FB9A85216}" type="datetime1">
              <a:rPr lang="en-US" smtClean="0"/>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8623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91732B-FCE2-4496-8206-707984ECB626}" type="datetime1">
              <a:rPr lang="en-US" smtClean="0"/>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857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07D97A-3F67-418B-BB96-D8109A65FF2E}" type="datetime1">
              <a:rPr lang="en-US" smtClean="0"/>
              <a:t>4/21/2026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179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174094-4CA8-4165-A5C1-5EEC293CD318}" type="datetime1">
              <a:rPr lang="en-US" smtClean="0"/>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304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17E32D-8A68-4EA9-BAC3-C3D4564C0182}" type="datetime1">
              <a:rPr lang="en-US" smtClean="0"/>
              <a:t>4/21/2026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8196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D66FD3-8732-4F87-BB8F-12CAAA5012AE}" type="datetime1">
              <a:rPr lang="en-US" smtClean="0"/>
              <a:t>4/21/2026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8440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9CD0A-7A4E-4222-A0C2-9E86C1B5C01A}" type="datetime1">
              <a:rPr lang="en-US" smtClean="0"/>
              <a:t>4/21/2026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458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0007AB-0D11-44D9-9C26-4FE27D075F2F}" type="datetime1">
              <a:rPr lang="en-US" smtClean="0"/>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0921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FA6388-9075-49A0-A022-676ACCBF2A87}" type="datetime1">
              <a:rPr lang="en-US" smtClean="0"/>
              <a:t>4/21/2026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31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A38A7-A069-45F2-ABF0-C8ED1780DF68}" type="datetime1">
              <a:rPr lang="en-US" smtClean="0"/>
              <a:t>4/21/2026</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1099332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bob.sequimwheelers@gmail.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hyperlink" Target="http://www.sequimwheelers.com/" TargetMode="External"/><Relationship Id="rId2" Type="http://schemas.openxmlformats.org/officeDocument/2006/relationships/hyperlink" Target="http://www.facebook.com/Sequimwheelers" TargetMode="Externa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t>2026 Sequim Wheelers Orientation</a:t>
            </a:r>
          </a:p>
        </p:txBody>
      </p:sp>
      <p:sp>
        <p:nvSpPr>
          <p:cNvPr id="6" name="Content Placeholder 5"/>
          <p:cNvSpPr>
            <a:spLocks noGrp="1"/>
          </p:cNvSpPr>
          <p:nvPr>
            <p:ph sz="half" idx="1"/>
          </p:nvPr>
        </p:nvSpPr>
        <p:spPr>
          <a:xfrm>
            <a:off x="812800" y="1719331"/>
            <a:ext cx="7213600" cy="4406837"/>
          </a:xfrm>
        </p:spPr>
        <p:txBody>
          <a:bodyPr/>
          <a:lstStyle/>
          <a:p>
            <a:r>
              <a:rPr lang="en-US" u="sng" dirty="0"/>
              <a:t>Welcome Aboard!</a:t>
            </a:r>
          </a:p>
          <a:p>
            <a:r>
              <a:rPr lang="en-US" i="1" dirty="0"/>
              <a:t>Let’s go around the room …</a:t>
            </a:r>
          </a:p>
          <a:p>
            <a:pPr marL="0" indent="0">
              <a:buNone/>
            </a:pPr>
            <a:endParaRPr lang="en-US" dirty="0"/>
          </a:p>
          <a:p>
            <a:r>
              <a:rPr lang="en-US" dirty="0"/>
              <a:t>Please give your name?</a:t>
            </a:r>
          </a:p>
          <a:p>
            <a:r>
              <a:rPr lang="en-US" dirty="0"/>
              <a:t>How long living in the Sequim area?</a:t>
            </a:r>
          </a:p>
          <a:p>
            <a:r>
              <a:rPr lang="en-US" dirty="0"/>
              <a:t>How did you find us?</a:t>
            </a:r>
          </a:p>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90953" y="1719331"/>
            <a:ext cx="5091448" cy="3889418"/>
          </a:xfrm>
        </p:spPr>
      </p:pic>
      <p:sp>
        <p:nvSpPr>
          <p:cNvPr id="4" name="Footer Placeholder 3"/>
          <p:cNvSpPr>
            <a:spLocks noGrp="1"/>
          </p:cNvSpPr>
          <p:nvPr>
            <p:ph type="ftr" sz="quarter" idx="11"/>
          </p:nvPr>
        </p:nvSpPr>
        <p:spPr/>
        <p:txBody>
          <a:bodyPr/>
          <a:lstStyle/>
          <a:p>
            <a:endParaRPr lang="en-US" dirty="0"/>
          </a:p>
        </p:txBody>
      </p:sp>
      <p:pic>
        <p:nvPicPr>
          <p:cNvPr id="9" name="Picture 8">
            <a:extLst>
              <a:ext uri="{FF2B5EF4-FFF2-40B4-BE49-F238E27FC236}">
                <a16:creationId xmlns:a16="http://schemas.microsoft.com/office/drawing/2014/main" id="{22E33EDB-11D6-1B6F-9432-766A293B4A1A}"/>
              </a:ext>
            </a:extLst>
          </p:cNvPr>
          <p:cNvPicPr>
            <a:picLocks noChangeAspect="1"/>
          </p:cNvPicPr>
          <p:nvPr/>
        </p:nvPicPr>
        <p:blipFill>
          <a:blip r:embed="rId3"/>
          <a:stretch>
            <a:fillRect/>
          </a:stretch>
        </p:blipFill>
        <p:spPr>
          <a:xfrm>
            <a:off x="812800" y="257249"/>
            <a:ext cx="1112769" cy="1112769"/>
          </a:xfrm>
          <a:prstGeom prst="rect">
            <a:avLst/>
          </a:prstGeom>
        </p:spPr>
      </p:pic>
      <p:sp>
        <p:nvSpPr>
          <p:cNvPr id="10" name="TextBox 9"/>
          <p:cNvSpPr txBox="1"/>
          <p:nvPr/>
        </p:nvSpPr>
        <p:spPr>
          <a:xfrm>
            <a:off x="6490953" y="5608749"/>
            <a:ext cx="5091447" cy="307777"/>
          </a:xfrm>
          <a:prstGeom prst="rect">
            <a:avLst/>
          </a:prstGeom>
          <a:noFill/>
        </p:spPr>
        <p:txBody>
          <a:bodyPr wrap="square" rtlCol="0">
            <a:spAutoFit/>
          </a:bodyPr>
          <a:lstStyle/>
          <a:p>
            <a:pPr algn="ctr"/>
            <a:r>
              <a:rPr lang="en-US" sz="1400" dirty="0"/>
              <a:t>“Come Ride With Us”</a:t>
            </a:r>
          </a:p>
        </p:txBody>
      </p:sp>
    </p:spTree>
    <p:extLst>
      <p:ext uri="{BB962C8B-B14F-4D97-AF65-F5344CB8AC3E}">
        <p14:creationId xmlns:p14="http://schemas.microsoft.com/office/powerpoint/2010/main" val="87179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5184-F22F-4A30-A6A8-A24629E118D6}"/>
              </a:ext>
            </a:extLst>
          </p:cNvPr>
          <p:cNvSpPr>
            <a:spLocks noGrp="1"/>
          </p:cNvSpPr>
          <p:nvPr>
            <p:ph type="title"/>
          </p:nvPr>
        </p:nvSpPr>
        <p:spPr>
          <a:xfrm>
            <a:off x="651847" y="293038"/>
            <a:ext cx="10972800" cy="638976"/>
          </a:xfrm>
        </p:spPr>
        <p:txBody>
          <a:bodyPr>
            <a:normAutofit fontScale="90000"/>
          </a:bodyPr>
          <a:lstStyle/>
          <a:p>
            <a:r>
              <a:rPr lang="en-US" b="1" dirty="0">
                <a:solidFill>
                  <a:srgbClr val="2B3E96"/>
                </a:solidFill>
                <a:ea typeface="Tahoma" panose="020B0604030504040204" pitchFamily="34" charset="0"/>
                <a:cs typeface="Tahoma" panose="020B0604030504040204" pitchFamily="34" charset="0"/>
              </a:rPr>
              <a:t>2026 Important Scheduling Information</a:t>
            </a:r>
          </a:p>
        </p:txBody>
      </p:sp>
      <p:sp>
        <p:nvSpPr>
          <p:cNvPr id="3" name="Content Placeholder 2">
            <a:extLst>
              <a:ext uri="{FF2B5EF4-FFF2-40B4-BE49-F238E27FC236}">
                <a16:creationId xmlns:a16="http://schemas.microsoft.com/office/drawing/2014/main" id="{97503609-901D-4008-8646-379332513415}"/>
              </a:ext>
            </a:extLst>
          </p:cNvPr>
          <p:cNvSpPr>
            <a:spLocks noGrp="1"/>
          </p:cNvSpPr>
          <p:nvPr>
            <p:ph idx="1"/>
          </p:nvPr>
        </p:nvSpPr>
        <p:spPr>
          <a:xfrm>
            <a:off x="3324591" y="994660"/>
            <a:ext cx="8430686" cy="4728895"/>
          </a:xfrm>
        </p:spPr>
        <p:txBody>
          <a:bodyPr>
            <a:noAutofit/>
          </a:bodyPr>
          <a:lstStyle/>
          <a:p>
            <a:pPr>
              <a:spcBef>
                <a:spcPts val="600"/>
              </a:spcBef>
            </a:pPr>
            <a:r>
              <a:rPr lang="en-US" sz="2400" dirty="0">
                <a:ea typeface="Tahoma" panose="020B0604030504040204" pitchFamily="34" charset="0"/>
                <a:cs typeface="Tahoma" panose="020B0604030504040204" pitchFamily="34" charset="0"/>
              </a:rPr>
              <a:t>New Volunteer Orientation – April 18</a:t>
            </a:r>
            <a:r>
              <a:rPr lang="en-US" sz="2400" baseline="30000" dirty="0">
                <a:ea typeface="Tahoma" panose="020B0604030504040204" pitchFamily="34" charset="0"/>
                <a:cs typeface="Tahoma" panose="020B0604030504040204" pitchFamily="34" charset="0"/>
              </a:rPr>
              <a:t>th</a:t>
            </a:r>
            <a:r>
              <a:rPr lang="en-US" sz="2400" dirty="0">
                <a:ea typeface="Tahoma" panose="020B0604030504040204" pitchFamily="34" charset="0"/>
                <a:cs typeface="Tahoma" panose="020B0604030504040204" pitchFamily="34" charset="0"/>
              </a:rPr>
              <a:t> (Please review your training packet prior to your first Training Session).</a:t>
            </a:r>
          </a:p>
          <a:p>
            <a:pPr>
              <a:spcBef>
                <a:spcPts val="600"/>
              </a:spcBef>
            </a:pPr>
            <a:r>
              <a:rPr lang="en-US" sz="2400" dirty="0">
                <a:ea typeface="Tahoma" panose="020B0604030504040204" pitchFamily="34" charset="0"/>
                <a:cs typeface="Tahoma" panose="020B0604030504040204" pitchFamily="34" charset="0"/>
              </a:rPr>
              <a:t>New Volunteer Training – Expect to see three 2.5 hour training sessions for your signup posted on the </a:t>
            </a:r>
            <a:r>
              <a:rPr lang="en-US" sz="2400" dirty="0" err="1">
                <a:ea typeface="Tahoma" panose="020B0604030504040204" pitchFamily="34" charset="0"/>
                <a:cs typeface="Tahoma" panose="020B0604030504040204" pitchFamily="34" charset="0"/>
              </a:rPr>
              <a:t>SignUp</a:t>
            </a:r>
            <a:r>
              <a:rPr lang="en-US" sz="2400" dirty="0">
                <a:ea typeface="Tahoma" panose="020B0604030504040204" pitchFamily="34" charset="0"/>
                <a:cs typeface="Tahoma" panose="020B0604030504040204" pitchFamily="34" charset="0"/>
              </a:rPr>
              <a:t> </a:t>
            </a:r>
            <a:r>
              <a:rPr lang="en-US" sz="2400" dirty="0" err="1">
                <a:ea typeface="Tahoma" panose="020B0604030504040204" pitchFamily="34" charset="0"/>
                <a:cs typeface="Tahoma" panose="020B0604030504040204" pitchFamily="34" charset="0"/>
              </a:rPr>
              <a:t>Genious</a:t>
            </a:r>
            <a:r>
              <a:rPr lang="en-US" sz="2400" dirty="0">
                <a:ea typeface="Tahoma" panose="020B0604030504040204" pitchFamily="34" charset="0"/>
                <a:cs typeface="Tahoma" panose="020B0604030504040204" pitchFamily="34" charset="0"/>
              </a:rPr>
              <a:t> website.</a:t>
            </a:r>
          </a:p>
          <a:p>
            <a:pPr>
              <a:spcBef>
                <a:spcPts val="600"/>
              </a:spcBef>
            </a:pPr>
            <a:r>
              <a:rPr lang="en-US" sz="2400" dirty="0">
                <a:ea typeface="Tahoma" panose="020B0604030504040204" pitchFamily="34" charset="0"/>
                <a:cs typeface="Tahoma" panose="020B0604030504040204" pitchFamily="34" charset="0"/>
              </a:rPr>
              <a:t>New Volunteers must complete all three 2.5 hour training sessions before signing up to pilot or safety rides listed on </a:t>
            </a:r>
            <a:r>
              <a:rPr lang="en-US" sz="2400" dirty="0" err="1">
                <a:ea typeface="Tahoma" panose="020B0604030504040204" pitchFamily="34" charset="0"/>
                <a:cs typeface="Tahoma" panose="020B0604030504040204" pitchFamily="34" charset="0"/>
              </a:rPr>
              <a:t>SignUp</a:t>
            </a:r>
            <a:r>
              <a:rPr lang="en-US" sz="2400" dirty="0">
                <a:ea typeface="Tahoma" panose="020B0604030504040204" pitchFamily="34" charset="0"/>
                <a:cs typeface="Tahoma" panose="020B0604030504040204" pitchFamily="34" charset="0"/>
              </a:rPr>
              <a:t> Genius (best to wait on training until later in the year when you’re ready to ride on a regular basis, if necessary).</a:t>
            </a:r>
          </a:p>
          <a:p>
            <a:pPr>
              <a:spcBef>
                <a:spcPts val="600"/>
              </a:spcBef>
            </a:pPr>
            <a:r>
              <a:rPr lang="en-US" sz="2400" dirty="0">
                <a:ea typeface="Tahoma" panose="020B0604030504040204" pitchFamily="34" charset="0"/>
                <a:cs typeface="Tahoma" panose="020B0604030504040204" pitchFamily="34" charset="0"/>
              </a:rPr>
              <a:t>Scheduled Ride Season Starts on Memorial Day May 25th.</a:t>
            </a:r>
          </a:p>
          <a:p>
            <a:pPr>
              <a:spcBef>
                <a:spcPts val="600"/>
              </a:spcBef>
            </a:pPr>
            <a:r>
              <a:rPr lang="en-US" sz="2400" dirty="0">
                <a:ea typeface="Tahoma" panose="020B0604030504040204" pitchFamily="34" charset="0"/>
                <a:cs typeface="Tahoma" panose="020B0604030504040204" pitchFamily="34" charset="0"/>
              </a:rPr>
              <a:t>Scheduled Ride Season Ends on Friday October 16</a:t>
            </a:r>
            <a:r>
              <a:rPr lang="en-US" sz="2400" baseline="30000" dirty="0">
                <a:ea typeface="Tahoma" panose="020B0604030504040204" pitchFamily="34" charset="0"/>
                <a:cs typeface="Tahoma" panose="020B0604030504040204" pitchFamily="34" charset="0"/>
              </a:rPr>
              <a:t>th</a:t>
            </a:r>
            <a:r>
              <a:rPr lang="en-US" sz="2400" dirty="0">
                <a:ea typeface="Tahoma" panose="020B0604030504040204" pitchFamily="34" charset="0"/>
                <a:cs typeface="Tahoma" panose="020B0604030504040204" pitchFamily="34" charset="0"/>
              </a:rPr>
              <a:t> (tentative date for the Volunteer Appreciation Event at the Dungeness River Nature Center is Thursday October 15</a:t>
            </a:r>
            <a:r>
              <a:rPr lang="en-US" sz="2400" baseline="30000" dirty="0">
                <a:ea typeface="Tahoma" panose="020B0604030504040204" pitchFamily="34" charset="0"/>
                <a:cs typeface="Tahoma" panose="020B0604030504040204" pitchFamily="34" charset="0"/>
              </a:rPr>
              <a:t>th</a:t>
            </a:r>
            <a:r>
              <a:rPr lang="en-US" sz="2400" dirty="0">
                <a:ea typeface="Tahoma" panose="020B0604030504040204" pitchFamily="34" charset="0"/>
                <a:cs typeface="Tahoma" panose="020B0604030504040204" pitchFamily="34" charset="0"/>
              </a:rPr>
              <a:t> – recap season plus dinner). </a:t>
            </a:r>
          </a:p>
        </p:txBody>
      </p:sp>
      <p:pic>
        <p:nvPicPr>
          <p:cNvPr id="4" name="Picture 3">
            <a:extLst>
              <a:ext uri="{FF2B5EF4-FFF2-40B4-BE49-F238E27FC236}">
                <a16:creationId xmlns:a16="http://schemas.microsoft.com/office/drawing/2014/main" id="{60B6153A-A263-1190-CFD5-C5C0714B61A2}"/>
              </a:ext>
            </a:extLst>
          </p:cNvPr>
          <p:cNvPicPr>
            <a:picLocks noChangeAspect="1"/>
          </p:cNvPicPr>
          <p:nvPr/>
        </p:nvPicPr>
        <p:blipFill>
          <a:blip r:embed="rId2"/>
          <a:stretch>
            <a:fillRect/>
          </a:stretch>
        </p:blipFill>
        <p:spPr>
          <a:xfrm>
            <a:off x="567353" y="56141"/>
            <a:ext cx="1112769" cy="11127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13" y="1326524"/>
            <a:ext cx="3048363" cy="3237862"/>
          </a:xfrm>
          <a:prstGeom prst="rect">
            <a:avLst/>
          </a:prstGeom>
        </p:spPr>
      </p:pic>
      <p:sp>
        <p:nvSpPr>
          <p:cNvPr id="7" name="TextBox 6"/>
          <p:cNvSpPr txBox="1"/>
          <p:nvPr/>
        </p:nvSpPr>
        <p:spPr>
          <a:xfrm>
            <a:off x="197113" y="4564386"/>
            <a:ext cx="2966018" cy="523220"/>
          </a:xfrm>
          <a:prstGeom prst="rect">
            <a:avLst/>
          </a:prstGeom>
          <a:noFill/>
        </p:spPr>
        <p:txBody>
          <a:bodyPr wrap="square" rtlCol="0">
            <a:spAutoFit/>
          </a:bodyPr>
          <a:lstStyle/>
          <a:p>
            <a:pPr algn="ctr"/>
            <a:r>
              <a:rPr lang="en-US" sz="1400" b="1" dirty="0"/>
              <a:t>Founder and Board Member Emeritus Nicole </a:t>
            </a:r>
            <a:r>
              <a:rPr lang="en-US" sz="1400" b="1" dirty="0" err="1"/>
              <a:t>Lepping</a:t>
            </a:r>
            <a:endParaRPr lang="en-US" sz="1400" b="1" dirty="0"/>
          </a:p>
        </p:txBody>
      </p:sp>
    </p:spTree>
    <p:extLst>
      <p:ext uri="{BB962C8B-B14F-4D97-AF65-F5344CB8AC3E}">
        <p14:creationId xmlns:p14="http://schemas.microsoft.com/office/powerpoint/2010/main" val="4271788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E2795-16A7-4582-0AD0-D72F90981743}"/>
              </a:ext>
            </a:extLst>
          </p:cNvPr>
          <p:cNvSpPr>
            <a:spLocks noGrp="1"/>
          </p:cNvSpPr>
          <p:nvPr>
            <p:ph type="ctrTitle"/>
          </p:nvPr>
        </p:nvSpPr>
        <p:spPr>
          <a:xfrm>
            <a:off x="782052" y="484187"/>
            <a:ext cx="10738099" cy="921021"/>
          </a:xfrm>
        </p:spPr>
        <p:txBody>
          <a:bodyPr>
            <a:normAutofit/>
          </a:bodyPr>
          <a:lstStyle/>
          <a:p>
            <a:r>
              <a:rPr lang="en-US" sz="4400">
                <a:latin typeface="+mj-lt"/>
              </a:rPr>
              <a:t>List of Training Documents Available</a:t>
            </a:r>
            <a:endParaRPr lang="en-US" sz="4400" dirty="0">
              <a:latin typeface="+mj-lt"/>
            </a:endParaRPr>
          </a:p>
        </p:txBody>
      </p:sp>
      <p:sp>
        <p:nvSpPr>
          <p:cNvPr id="3" name="Subtitle 2">
            <a:extLst>
              <a:ext uri="{FF2B5EF4-FFF2-40B4-BE49-F238E27FC236}">
                <a16:creationId xmlns:a16="http://schemas.microsoft.com/office/drawing/2014/main" id="{12EAC282-C9C6-448A-0DE4-9538F6FD7088}"/>
              </a:ext>
            </a:extLst>
          </p:cNvPr>
          <p:cNvSpPr>
            <a:spLocks noGrp="1"/>
          </p:cNvSpPr>
          <p:nvPr>
            <p:ph type="subTitle" idx="1"/>
          </p:nvPr>
        </p:nvSpPr>
        <p:spPr>
          <a:xfrm>
            <a:off x="1079863" y="1837509"/>
            <a:ext cx="5275861" cy="3359116"/>
          </a:xfrm>
        </p:spPr>
        <p:txBody>
          <a:bodyPr>
            <a:normAutofit/>
          </a:bodyPr>
          <a:lstStyle/>
          <a:p>
            <a:pPr marL="342900" indent="-342900" algn="l">
              <a:buFont typeface="Arial" panose="020B0604020202020204" pitchFamily="34" charset="0"/>
              <a:buChar char="•"/>
            </a:pPr>
            <a:r>
              <a:rPr lang="en-US" sz="2400" dirty="0">
                <a:solidFill>
                  <a:srgbClr val="002E16"/>
                </a:solidFill>
                <a:latin typeface="+mn-lt"/>
              </a:rPr>
              <a:t>Hand Signals</a:t>
            </a:r>
          </a:p>
          <a:p>
            <a:pPr marL="342900" indent="-342900" algn="l">
              <a:buFont typeface="Arial" panose="020B0604020202020204" pitchFamily="34" charset="0"/>
              <a:buChar char="•"/>
            </a:pPr>
            <a:r>
              <a:rPr lang="en-US" sz="2400" dirty="0">
                <a:solidFill>
                  <a:srgbClr val="002E16"/>
                </a:solidFill>
                <a:latin typeface="+mn-lt"/>
                <a:cs typeface="Calibri" panose="020F0502020204030204" pitchFamily="34" charset="0"/>
              </a:rPr>
              <a:t>Rules of the Road</a:t>
            </a:r>
          </a:p>
          <a:p>
            <a:pPr marL="342900" indent="-342900" algn="l">
              <a:buFont typeface="Arial" panose="020B0604020202020204" pitchFamily="34" charset="0"/>
              <a:buChar char="•"/>
            </a:pPr>
            <a:r>
              <a:rPr lang="en-US" sz="2400" dirty="0">
                <a:solidFill>
                  <a:srgbClr val="002E16"/>
                </a:solidFill>
                <a:latin typeface="+mn-lt"/>
                <a:cs typeface="Calibri" panose="020F0502020204030204" pitchFamily="34" charset="0"/>
              </a:rPr>
              <a:t>FAQs</a:t>
            </a:r>
            <a:endParaRPr lang="en-US" sz="2400" dirty="0">
              <a:solidFill>
                <a:srgbClr val="002E16"/>
              </a:solidFill>
              <a:latin typeface="+mn-lt"/>
            </a:endParaRPr>
          </a:p>
          <a:p>
            <a:pPr marL="342900" indent="-342900" algn="l">
              <a:buFont typeface="Arial" panose="020B0604020202020204" pitchFamily="34" charset="0"/>
              <a:buChar char="•"/>
            </a:pPr>
            <a:r>
              <a:rPr lang="en-US" sz="2400" dirty="0">
                <a:solidFill>
                  <a:srgbClr val="002E16"/>
                </a:solidFill>
                <a:latin typeface="+mn-lt"/>
              </a:rPr>
              <a:t>Interpersonal Skills</a:t>
            </a:r>
          </a:p>
          <a:p>
            <a:pPr marL="342900" indent="-342900" algn="l">
              <a:buFont typeface="Arial" panose="020B0604020202020204" pitchFamily="34" charset="0"/>
              <a:buChar char="•"/>
            </a:pPr>
            <a:r>
              <a:rPr lang="en-US" sz="2400" dirty="0">
                <a:solidFill>
                  <a:srgbClr val="002E16"/>
                </a:solidFill>
                <a:latin typeface="+mn-lt"/>
              </a:rPr>
              <a:t>Memory Loss Issues</a:t>
            </a:r>
          </a:p>
          <a:p>
            <a:pPr marL="342900" indent="-342900" algn="l">
              <a:buFont typeface="Arial" panose="020B0604020202020204" pitchFamily="34" charset="0"/>
              <a:buChar char="•"/>
            </a:pPr>
            <a:r>
              <a:rPr lang="en-US" sz="2400" dirty="0">
                <a:solidFill>
                  <a:srgbClr val="002E16"/>
                </a:solidFill>
                <a:latin typeface="+mn-lt"/>
              </a:rPr>
              <a:t>Safety Responsibilities</a:t>
            </a:r>
          </a:p>
          <a:p>
            <a:pPr marL="342900" indent="-342900" algn="l">
              <a:buFont typeface="Arial" panose="020B0604020202020204" pitchFamily="34" charset="0"/>
              <a:buChar char="•"/>
            </a:pPr>
            <a:r>
              <a:rPr lang="en-US" sz="2400" dirty="0">
                <a:solidFill>
                  <a:srgbClr val="002E16"/>
                </a:solidFill>
                <a:latin typeface="+mn-lt"/>
              </a:rPr>
              <a:t>Signing Up for a Ride</a:t>
            </a:r>
          </a:p>
          <a:p>
            <a:pPr marL="342900" indent="-342900" algn="l">
              <a:buFont typeface="Arial" panose="020B0604020202020204" pitchFamily="34" charset="0"/>
              <a:buChar char="•"/>
            </a:pPr>
            <a:endParaRPr lang="en-US" sz="2400" dirty="0">
              <a:solidFill>
                <a:srgbClr val="002E16"/>
              </a:solidFill>
              <a:latin typeface="+mn-lt"/>
            </a:endParaRPr>
          </a:p>
          <a:p>
            <a:pPr marL="342900" indent="-342900" algn="l">
              <a:buFont typeface="Arial" panose="020B0604020202020204" pitchFamily="34" charset="0"/>
              <a:buChar char="•"/>
            </a:pPr>
            <a:endParaRPr lang="en-US" sz="2400" dirty="0">
              <a:solidFill>
                <a:srgbClr val="002E16"/>
              </a:solidFill>
              <a:latin typeface="+mn-lt"/>
            </a:endParaRPr>
          </a:p>
          <a:p>
            <a:pPr marL="342900" indent="-342900" algn="l">
              <a:buFont typeface="Arial" panose="020B0604020202020204" pitchFamily="34" charset="0"/>
              <a:buChar char="•"/>
            </a:pPr>
            <a:endParaRPr lang="en-US" sz="2400" dirty="0">
              <a:solidFill>
                <a:srgbClr val="002E16"/>
              </a:solidFill>
              <a:latin typeface="+mn-lt"/>
            </a:endParaRPr>
          </a:p>
          <a:p>
            <a:pPr marL="342900" indent="-342900" algn="l">
              <a:buFont typeface="Arial" panose="020B0604020202020204" pitchFamily="34" charset="0"/>
              <a:buChar char="•"/>
            </a:pPr>
            <a:endParaRPr lang="en-US" dirty="0">
              <a:solidFill>
                <a:srgbClr val="002E16"/>
              </a:solidFill>
            </a:endParaRPr>
          </a:p>
        </p:txBody>
      </p:sp>
      <p:pic>
        <p:nvPicPr>
          <p:cNvPr id="4" name="Picture 3">
            <a:extLst>
              <a:ext uri="{FF2B5EF4-FFF2-40B4-BE49-F238E27FC236}">
                <a16:creationId xmlns:a16="http://schemas.microsoft.com/office/drawing/2014/main" id="{BDB63964-8BA8-C9BA-5014-8A7F77B6F03A}"/>
              </a:ext>
            </a:extLst>
          </p:cNvPr>
          <p:cNvPicPr>
            <a:picLocks noChangeAspect="1"/>
          </p:cNvPicPr>
          <p:nvPr/>
        </p:nvPicPr>
        <p:blipFill>
          <a:blip r:embed="rId2"/>
          <a:stretch>
            <a:fillRect/>
          </a:stretch>
        </p:blipFill>
        <p:spPr>
          <a:xfrm>
            <a:off x="578119" y="484187"/>
            <a:ext cx="1112769" cy="11127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375" y="1405209"/>
            <a:ext cx="3747755" cy="3791416"/>
          </a:xfrm>
          <a:prstGeom prst="rect">
            <a:avLst/>
          </a:prstGeom>
        </p:spPr>
      </p:pic>
      <p:sp>
        <p:nvSpPr>
          <p:cNvPr id="8" name="TextBox 7"/>
          <p:cNvSpPr txBox="1"/>
          <p:nvPr/>
        </p:nvSpPr>
        <p:spPr>
          <a:xfrm>
            <a:off x="6658375" y="5196625"/>
            <a:ext cx="3747755" cy="307777"/>
          </a:xfrm>
          <a:prstGeom prst="rect">
            <a:avLst/>
          </a:prstGeom>
          <a:noFill/>
        </p:spPr>
        <p:txBody>
          <a:bodyPr wrap="square" rtlCol="0">
            <a:spAutoFit/>
          </a:bodyPr>
          <a:lstStyle/>
          <a:p>
            <a:pPr algn="ctr"/>
            <a:r>
              <a:rPr lang="en-US" sz="1400" b="1" dirty="0"/>
              <a:t>“Off we go …”</a:t>
            </a:r>
          </a:p>
        </p:txBody>
      </p:sp>
    </p:spTree>
    <p:extLst>
      <p:ext uri="{BB962C8B-B14F-4D97-AF65-F5344CB8AC3E}">
        <p14:creationId xmlns:p14="http://schemas.microsoft.com/office/powerpoint/2010/main" val="3196949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70C1AE-8B1D-7ED2-1293-5175091D4487}"/>
              </a:ext>
            </a:extLst>
          </p:cNvPr>
          <p:cNvSpPr>
            <a:spLocks noGrp="1"/>
          </p:cNvSpPr>
          <p:nvPr>
            <p:ph type="ftr" sz="quarter" idx="11"/>
          </p:nvPr>
        </p:nvSpPr>
        <p:spPr/>
        <p:txBody>
          <a:bodyPr/>
          <a:lstStyle/>
          <a:p>
            <a:endParaRPr lang="en-US" dirty="0"/>
          </a:p>
        </p:txBody>
      </p:sp>
      <p:pic>
        <p:nvPicPr>
          <p:cNvPr id="3" name="image1.png">
            <a:extLst>
              <a:ext uri="{FF2B5EF4-FFF2-40B4-BE49-F238E27FC236}">
                <a16:creationId xmlns:a16="http://schemas.microsoft.com/office/drawing/2014/main" id="{CD184F4F-5D4A-B322-B951-77DFF2BE5E61}"/>
              </a:ext>
            </a:extLst>
          </p:cNvPr>
          <p:cNvPicPr/>
          <p:nvPr/>
        </p:nvPicPr>
        <p:blipFill>
          <a:blip r:embed="rId2"/>
          <a:srcRect/>
          <a:stretch>
            <a:fillRect/>
          </a:stretch>
        </p:blipFill>
        <p:spPr>
          <a:xfrm>
            <a:off x="3441033" y="136520"/>
            <a:ext cx="5221704" cy="6584960"/>
          </a:xfrm>
          <a:prstGeom prst="rect">
            <a:avLst/>
          </a:prstGeom>
          <a:ln/>
        </p:spPr>
      </p:pic>
      <p:pic>
        <p:nvPicPr>
          <p:cNvPr id="5" name="Picture 4">
            <a:extLst>
              <a:ext uri="{FF2B5EF4-FFF2-40B4-BE49-F238E27FC236}">
                <a16:creationId xmlns:a16="http://schemas.microsoft.com/office/drawing/2014/main" id="{4975A6C5-00C2-2F37-4D4B-4B0015B58140}"/>
              </a:ext>
            </a:extLst>
          </p:cNvPr>
          <p:cNvPicPr>
            <a:picLocks noChangeAspect="1"/>
          </p:cNvPicPr>
          <p:nvPr/>
        </p:nvPicPr>
        <p:blipFill>
          <a:blip r:embed="rId3"/>
          <a:stretch>
            <a:fillRect/>
          </a:stretch>
        </p:blipFill>
        <p:spPr>
          <a:xfrm>
            <a:off x="476698" y="317500"/>
            <a:ext cx="1112769" cy="1112769"/>
          </a:xfrm>
          <a:prstGeom prst="rect">
            <a:avLst/>
          </a:prstGeom>
        </p:spPr>
      </p:pic>
    </p:spTree>
    <p:extLst>
      <p:ext uri="{BB962C8B-B14F-4D97-AF65-F5344CB8AC3E}">
        <p14:creationId xmlns:p14="http://schemas.microsoft.com/office/powerpoint/2010/main" val="4004262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676" y="293828"/>
            <a:ext cx="10972800" cy="784444"/>
          </a:xfrm>
        </p:spPr>
        <p:txBody>
          <a:bodyPr>
            <a:normAutofit/>
          </a:bodyPr>
          <a:lstStyle/>
          <a:p>
            <a:r>
              <a:rPr lang="en-US" sz="4000" dirty="0"/>
              <a:t>Rules of the Road </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38256" y="1582494"/>
            <a:ext cx="5213716" cy="3961862"/>
          </a:xfrm>
        </p:spPr>
      </p:pic>
      <p:sp>
        <p:nvSpPr>
          <p:cNvPr id="8" name="Content Placeholder 7"/>
          <p:cNvSpPr>
            <a:spLocks noGrp="1"/>
          </p:cNvSpPr>
          <p:nvPr>
            <p:ph sz="half" idx="2"/>
          </p:nvPr>
        </p:nvSpPr>
        <p:spPr>
          <a:xfrm>
            <a:off x="609601" y="1459779"/>
            <a:ext cx="5842714" cy="4666389"/>
          </a:xfrm>
        </p:spPr>
        <p:txBody>
          <a:bodyPr>
            <a:normAutofit/>
          </a:bodyPr>
          <a:lstStyle/>
          <a:p>
            <a:pPr marL="0" indent="0">
              <a:buNone/>
            </a:pPr>
            <a:r>
              <a:rPr lang="en-US" sz="2400" dirty="0"/>
              <a:t>Safety features applicable to all volunteers, wheelers and “ride </a:t>
            </a:r>
            <a:r>
              <a:rPr lang="en-US" sz="2400" dirty="0" err="1"/>
              <a:t>alongs</a:t>
            </a:r>
            <a:r>
              <a:rPr lang="en-US" sz="2400" dirty="0"/>
              <a:t>”:</a:t>
            </a:r>
          </a:p>
          <a:p>
            <a:r>
              <a:rPr lang="en-US" sz="2400" i="1" u="sng" dirty="0"/>
              <a:t>Waivers</a:t>
            </a:r>
            <a:r>
              <a:rPr lang="en-US" sz="2400" dirty="0"/>
              <a:t> (certifies weight limits also).</a:t>
            </a:r>
          </a:p>
          <a:p>
            <a:r>
              <a:rPr lang="en-US" sz="2400" i="1" u="sng" dirty="0"/>
              <a:t>Helmets</a:t>
            </a:r>
            <a:r>
              <a:rPr lang="en-US" sz="2400" dirty="0"/>
              <a:t> (no helmet, no ride).</a:t>
            </a:r>
          </a:p>
          <a:p>
            <a:r>
              <a:rPr lang="en-US" sz="2400" i="1" u="sng" dirty="0"/>
              <a:t>Harness / Seat Belt</a:t>
            </a:r>
            <a:r>
              <a:rPr lang="en-US" sz="2400" dirty="0"/>
              <a:t> (when appropriate).</a:t>
            </a:r>
          </a:p>
          <a:p>
            <a:r>
              <a:rPr lang="en-US" sz="2400" i="1" u="sng" dirty="0"/>
              <a:t>Cell phones</a:t>
            </a:r>
            <a:r>
              <a:rPr lang="en-US" sz="2400" dirty="0"/>
              <a:t> (Ride Leader and at least one other volunteer … only used in an  emergency and for ride pictures).</a:t>
            </a:r>
          </a:p>
          <a:p>
            <a:r>
              <a:rPr lang="en-US" sz="2400" i="1" u="sng" dirty="0"/>
              <a:t>Crosswalk Safety Flags &amp; Flashing Lights</a:t>
            </a:r>
            <a:r>
              <a:rPr lang="en-US" sz="2400" dirty="0"/>
              <a:t>.</a:t>
            </a:r>
          </a:p>
        </p:txBody>
      </p:sp>
      <p:sp>
        <p:nvSpPr>
          <p:cNvPr id="4" name="Footer Placeholder 3"/>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id="{BDB63964-8BA8-C9BA-5014-8A7F77B6F03A}"/>
              </a:ext>
            </a:extLst>
          </p:cNvPr>
          <p:cNvPicPr>
            <a:picLocks noChangeAspect="1"/>
          </p:cNvPicPr>
          <p:nvPr/>
        </p:nvPicPr>
        <p:blipFill>
          <a:blip r:embed="rId3"/>
          <a:stretch>
            <a:fillRect/>
          </a:stretch>
        </p:blipFill>
        <p:spPr>
          <a:xfrm>
            <a:off x="609600" y="274638"/>
            <a:ext cx="1112769" cy="1112769"/>
          </a:xfrm>
          <a:prstGeom prst="rect">
            <a:avLst/>
          </a:prstGeom>
        </p:spPr>
      </p:pic>
      <p:sp>
        <p:nvSpPr>
          <p:cNvPr id="7" name="TextBox 6"/>
          <p:cNvSpPr txBox="1"/>
          <p:nvPr/>
        </p:nvSpPr>
        <p:spPr>
          <a:xfrm>
            <a:off x="4165600" y="998114"/>
            <a:ext cx="3860799" cy="461665"/>
          </a:xfrm>
          <a:prstGeom prst="rect">
            <a:avLst/>
          </a:prstGeom>
          <a:noFill/>
        </p:spPr>
        <p:txBody>
          <a:bodyPr wrap="square" rtlCol="0">
            <a:spAutoFit/>
          </a:bodyPr>
          <a:lstStyle/>
          <a:p>
            <a:pPr algn="ctr"/>
            <a:r>
              <a:rPr lang="en-US" sz="2400" dirty="0">
                <a:solidFill>
                  <a:srgbClr val="FF0000"/>
                </a:solidFill>
              </a:rPr>
              <a:t>Safety is our #1 Priori</a:t>
            </a:r>
            <a:r>
              <a:rPr lang="en-US" sz="2000" dirty="0">
                <a:solidFill>
                  <a:srgbClr val="FF0000"/>
                </a:solidFill>
              </a:rPr>
              <a:t>ty</a:t>
            </a:r>
          </a:p>
        </p:txBody>
      </p:sp>
      <p:sp>
        <p:nvSpPr>
          <p:cNvPr id="9" name="TextBox 8"/>
          <p:cNvSpPr txBox="1"/>
          <p:nvPr/>
        </p:nvSpPr>
        <p:spPr>
          <a:xfrm>
            <a:off x="6538256" y="5544356"/>
            <a:ext cx="5213716" cy="307777"/>
          </a:xfrm>
          <a:prstGeom prst="rect">
            <a:avLst/>
          </a:prstGeom>
          <a:noFill/>
        </p:spPr>
        <p:txBody>
          <a:bodyPr wrap="square" rtlCol="0">
            <a:spAutoFit/>
          </a:bodyPr>
          <a:lstStyle/>
          <a:p>
            <a:pPr algn="ctr"/>
            <a:r>
              <a:rPr lang="en-US" sz="1400" b="1" dirty="0"/>
              <a:t>Our dream for the ODT crossing at Carlsborg Road</a:t>
            </a:r>
          </a:p>
        </p:txBody>
      </p:sp>
    </p:spTree>
    <p:extLst>
      <p:ext uri="{BB962C8B-B14F-4D97-AF65-F5344CB8AC3E}">
        <p14:creationId xmlns:p14="http://schemas.microsoft.com/office/powerpoint/2010/main" val="1306256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t>Rules of the Road Highlights #1</a:t>
            </a:r>
          </a:p>
        </p:txBody>
      </p:sp>
      <p:sp>
        <p:nvSpPr>
          <p:cNvPr id="6" name="Content Placeholder 5"/>
          <p:cNvSpPr>
            <a:spLocks noGrp="1"/>
          </p:cNvSpPr>
          <p:nvPr>
            <p:ph sz="half" idx="1"/>
          </p:nvPr>
        </p:nvSpPr>
        <p:spPr>
          <a:xfrm>
            <a:off x="553793" y="1493949"/>
            <a:ext cx="7637170" cy="3934495"/>
          </a:xfrm>
        </p:spPr>
        <p:txBody>
          <a:bodyPr>
            <a:normAutofit/>
          </a:bodyPr>
          <a:lstStyle/>
          <a:p>
            <a:r>
              <a:rPr lang="en-US" sz="2400" dirty="0">
                <a:ea typeface="Arial Unicode MS"/>
              </a:rPr>
              <a:t>We’re fortunate to have the Olympic Discovery Trail (however, we all need to use caution to stay clear of drop-offs, avoid root bumps and watch out for pot holes).</a:t>
            </a:r>
          </a:p>
          <a:p>
            <a:r>
              <a:rPr lang="en-US" sz="2400" dirty="0"/>
              <a:t>The Sequim Wheelers travel using the “POD” concept (this means to stick together with one leader … allows for better safety when crossing intersections plus quick changes when necessary … adds a sense of teamwork).</a:t>
            </a:r>
          </a:p>
          <a:p>
            <a:r>
              <a:rPr lang="en-US" sz="2400" dirty="0"/>
              <a:t>Bike speeds should be no more than in the 8 – 9 MPH range set consistently by the Lead Safety (slow down when necessary to keep the POD together).</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7999394" y="1791777"/>
            <a:ext cx="3699448" cy="3316310"/>
          </a:xfrm>
        </p:spPr>
      </p:pic>
      <p:sp>
        <p:nvSpPr>
          <p:cNvPr id="4" name="Footer Placeholder 3"/>
          <p:cNvSpPr>
            <a:spLocks noGrp="1"/>
          </p:cNvSpPr>
          <p:nvPr>
            <p:ph type="ftr" sz="quarter" idx="11"/>
          </p:nvPr>
        </p:nvSpPr>
        <p:spPr/>
        <p:txBody>
          <a:bodyPr/>
          <a:lstStyle/>
          <a:p>
            <a:endParaRPr lang="en-US" dirty="0"/>
          </a:p>
        </p:txBody>
      </p:sp>
      <p:pic>
        <p:nvPicPr>
          <p:cNvPr id="9" name="Picture 8">
            <a:extLst>
              <a:ext uri="{FF2B5EF4-FFF2-40B4-BE49-F238E27FC236}">
                <a16:creationId xmlns:a16="http://schemas.microsoft.com/office/drawing/2014/main" id="{BDB63964-8BA8-C9BA-5014-8A7F77B6F03A}"/>
              </a:ext>
            </a:extLst>
          </p:cNvPr>
          <p:cNvPicPr>
            <a:picLocks noChangeAspect="1"/>
          </p:cNvPicPr>
          <p:nvPr/>
        </p:nvPicPr>
        <p:blipFill>
          <a:blip r:embed="rId3"/>
          <a:stretch>
            <a:fillRect/>
          </a:stretch>
        </p:blipFill>
        <p:spPr>
          <a:xfrm>
            <a:off x="739105" y="257250"/>
            <a:ext cx="1112769" cy="1112769"/>
          </a:xfrm>
          <a:prstGeom prst="rect">
            <a:avLst/>
          </a:prstGeom>
        </p:spPr>
      </p:pic>
      <p:sp>
        <p:nvSpPr>
          <p:cNvPr id="10" name="TextBox 9"/>
          <p:cNvSpPr txBox="1"/>
          <p:nvPr/>
        </p:nvSpPr>
        <p:spPr>
          <a:xfrm>
            <a:off x="8190962" y="5299656"/>
            <a:ext cx="3316311" cy="523220"/>
          </a:xfrm>
          <a:prstGeom prst="rect">
            <a:avLst/>
          </a:prstGeom>
          <a:noFill/>
        </p:spPr>
        <p:txBody>
          <a:bodyPr wrap="square" rtlCol="0">
            <a:spAutoFit/>
          </a:bodyPr>
          <a:lstStyle/>
          <a:p>
            <a:pPr algn="ctr"/>
            <a:r>
              <a:rPr lang="en-US" sz="1400" b="1" dirty="0"/>
              <a:t>Avoid potential danger and slow down when necessary … no rush!</a:t>
            </a:r>
          </a:p>
        </p:txBody>
      </p:sp>
    </p:spTree>
    <p:extLst>
      <p:ext uri="{BB962C8B-B14F-4D97-AF65-F5344CB8AC3E}">
        <p14:creationId xmlns:p14="http://schemas.microsoft.com/office/powerpoint/2010/main" val="277847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9105" y="1600206"/>
            <a:ext cx="8224591" cy="3879756"/>
          </a:xfrm>
        </p:spPr>
        <p:txBody>
          <a:bodyPr>
            <a:normAutofit lnSpcReduction="10000"/>
          </a:bodyPr>
          <a:lstStyle/>
          <a:p>
            <a:pPr marR="0" lvl="0">
              <a:spcBef>
                <a:spcPts val="24"/>
              </a:spcBef>
              <a:spcAft>
                <a:spcPts val="0"/>
              </a:spcAft>
            </a:pPr>
            <a:r>
              <a:rPr lang="en-US" sz="2400" dirty="0">
                <a:ea typeface="Arial Unicode MS"/>
              </a:rPr>
              <a:t>Higher traffic road crossings require certain procedures to follow as a way to minimize risk for everyone (the POD will most often come to a full stop approaching the road crossing).</a:t>
            </a:r>
          </a:p>
          <a:p>
            <a:pPr marR="0" lvl="0">
              <a:spcBef>
                <a:spcPts val="24"/>
              </a:spcBef>
              <a:spcAft>
                <a:spcPts val="0"/>
              </a:spcAft>
            </a:pPr>
            <a:r>
              <a:rPr lang="en-US" sz="2400" dirty="0">
                <a:ea typeface="Arial Unicode MS"/>
              </a:rPr>
              <a:t>The 2</a:t>
            </a:r>
            <a:r>
              <a:rPr lang="en-US" sz="2400" baseline="30000" dirty="0">
                <a:ea typeface="Arial Unicode MS"/>
              </a:rPr>
              <a:t>nd</a:t>
            </a:r>
            <a:r>
              <a:rPr lang="en-US" sz="2400" dirty="0">
                <a:ea typeface="Arial Unicode MS"/>
              </a:rPr>
              <a:t> or 3</a:t>
            </a:r>
            <a:r>
              <a:rPr lang="en-US" sz="2400" baseline="30000" dirty="0">
                <a:ea typeface="Arial Unicode MS"/>
              </a:rPr>
              <a:t>rd</a:t>
            </a:r>
            <a:r>
              <a:rPr lang="en-US" sz="2400" dirty="0">
                <a:ea typeface="Arial Unicode MS"/>
              </a:rPr>
              <a:t> Safety will wait until the traffic has cleared or comes to a full stop to allow the POD to use the crosswalk.</a:t>
            </a:r>
          </a:p>
          <a:p>
            <a:pPr marR="0" lvl="0">
              <a:spcBef>
                <a:spcPts val="24"/>
              </a:spcBef>
              <a:spcAft>
                <a:spcPts val="0"/>
              </a:spcAft>
            </a:pPr>
            <a:r>
              <a:rPr lang="en-US" sz="2400" dirty="0">
                <a:ea typeface="Arial Unicode MS"/>
              </a:rPr>
              <a:t>The Safety enters the </a:t>
            </a:r>
            <a:r>
              <a:rPr lang="en-US" sz="2400">
                <a:ea typeface="Arial Unicode MS"/>
              </a:rPr>
              <a:t>crosswalk using </a:t>
            </a:r>
            <a:r>
              <a:rPr lang="en-US" sz="2400" dirty="0">
                <a:ea typeface="Arial Unicode MS"/>
              </a:rPr>
              <a:t>a safety flag, be off their bike and then call “clear” for the POD to cross the road </a:t>
            </a:r>
            <a:r>
              <a:rPr lang="en-US" sz="2400">
                <a:ea typeface="Arial Unicode MS"/>
              </a:rPr>
              <a:t>together … </a:t>
            </a:r>
            <a:r>
              <a:rPr lang="en-US" sz="2400" dirty="0">
                <a:ea typeface="Arial Unicode MS"/>
              </a:rPr>
              <a:t>re-group on the other side before continuing on the ride (Lead Safety stays in the lead and controls the speed).</a:t>
            </a:r>
          </a:p>
          <a:p>
            <a:pPr marR="0" lvl="0">
              <a:spcBef>
                <a:spcPts val="24"/>
              </a:spcBef>
              <a:spcAft>
                <a:spcPts val="0"/>
              </a:spcAft>
            </a:pPr>
            <a:r>
              <a:rPr lang="en-US" sz="2400" dirty="0">
                <a:ea typeface="Arial Unicode MS"/>
              </a:rPr>
              <a:t>Lesser traffic road crossings and driveways require caution (slow down and call out “clear” if that’s your observation).</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8145329" y="2165240"/>
            <a:ext cx="4326024" cy="2548117"/>
          </a:xfrm>
        </p:spPr>
      </p:pic>
      <p:sp>
        <p:nvSpPr>
          <p:cNvPr id="5" name="Footer Placeholder 4"/>
          <p:cNvSpPr>
            <a:spLocks noGrp="1"/>
          </p:cNvSpPr>
          <p:nvPr>
            <p:ph type="ftr" sz="quarter" idx="11"/>
          </p:nvPr>
        </p:nvSpPr>
        <p:spPr/>
        <p:txBody>
          <a:bodyPr/>
          <a:lstStyle/>
          <a:p>
            <a:endParaRPr lang="en-US" dirty="0"/>
          </a:p>
        </p:txBody>
      </p:sp>
      <p:sp>
        <p:nvSpPr>
          <p:cNvPr id="6" name="Title 4"/>
          <p:cNvSpPr>
            <a:spLocks noGrp="1"/>
          </p:cNvSpPr>
          <p:nvPr>
            <p:ph type="title"/>
          </p:nvPr>
        </p:nvSpPr>
        <p:spPr/>
        <p:txBody>
          <a:bodyPr>
            <a:normAutofit/>
          </a:bodyPr>
          <a:lstStyle/>
          <a:p>
            <a:r>
              <a:rPr lang="en-US" sz="4000" dirty="0"/>
              <a:t>Rules of the Road Highlights #2</a:t>
            </a:r>
          </a:p>
        </p:txBody>
      </p:sp>
      <p:pic>
        <p:nvPicPr>
          <p:cNvPr id="7" name="Picture 6">
            <a:extLst>
              <a:ext uri="{FF2B5EF4-FFF2-40B4-BE49-F238E27FC236}">
                <a16:creationId xmlns:a16="http://schemas.microsoft.com/office/drawing/2014/main" id="{BDB63964-8BA8-C9BA-5014-8A7F77B6F03A}"/>
              </a:ext>
            </a:extLst>
          </p:cNvPr>
          <p:cNvPicPr>
            <a:picLocks noChangeAspect="1"/>
          </p:cNvPicPr>
          <p:nvPr/>
        </p:nvPicPr>
        <p:blipFill>
          <a:blip r:embed="rId3"/>
          <a:stretch>
            <a:fillRect/>
          </a:stretch>
        </p:blipFill>
        <p:spPr>
          <a:xfrm>
            <a:off x="739105" y="274638"/>
            <a:ext cx="1112769" cy="1112769"/>
          </a:xfrm>
          <a:prstGeom prst="rect">
            <a:avLst/>
          </a:prstGeom>
        </p:spPr>
      </p:pic>
      <p:sp>
        <p:nvSpPr>
          <p:cNvPr id="9" name="TextBox 8"/>
          <p:cNvSpPr txBox="1"/>
          <p:nvPr/>
        </p:nvSpPr>
        <p:spPr>
          <a:xfrm>
            <a:off x="9034283" y="5602311"/>
            <a:ext cx="2608218" cy="523220"/>
          </a:xfrm>
          <a:prstGeom prst="rect">
            <a:avLst/>
          </a:prstGeom>
          <a:noFill/>
        </p:spPr>
        <p:txBody>
          <a:bodyPr wrap="square" rtlCol="0">
            <a:spAutoFit/>
          </a:bodyPr>
          <a:lstStyle/>
          <a:p>
            <a:pPr algn="ctr"/>
            <a:r>
              <a:rPr lang="en-US" sz="1400" b="1" dirty="0"/>
              <a:t>“Thank You” City of Sequim Public Works Department</a:t>
            </a:r>
          </a:p>
        </p:txBody>
      </p:sp>
    </p:spTree>
    <p:extLst>
      <p:ext uri="{BB962C8B-B14F-4D97-AF65-F5344CB8AC3E}">
        <p14:creationId xmlns:p14="http://schemas.microsoft.com/office/powerpoint/2010/main" val="1655373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Rules of the Road Highlights #3</a:t>
            </a:r>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187928" y="1417638"/>
            <a:ext cx="3394472" cy="4137338"/>
          </a:xfrm>
        </p:spPr>
      </p:pic>
      <p:sp>
        <p:nvSpPr>
          <p:cNvPr id="7" name="Content Placeholder 6"/>
          <p:cNvSpPr>
            <a:spLocks noGrp="1"/>
          </p:cNvSpPr>
          <p:nvPr>
            <p:ph sz="half" idx="2"/>
          </p:nvPr>
        </p:nvSpPr>
        <p:spPr>
          <a:xfrm>
            <a:off x="739105" y="1600206"/>
            <a:ext cx="7287295" cy="3847558"/>
          </a:xfrm>
        </p:spPr>
        <p:txBody>
          <a:bodyPr>
            <a:normAutofit fontScale="92500" lnSpcReduction="10000"/>
          </a:bodyPr>
          <a:lstStyle/>
          <a:p>
            <a:r>
              <a:rPr lang="en-US" sz="2400" dirty="0">
                <a:solidFill>
                  <a:srgbClr val="000000"/>
                </a:solidFill>
                <a:uFill>
                  <a:solidFill>
                    <a:srgbClr val="000000"/>
                  </a:solidFill>
                </a:uFill>
                <a:ea typeface="Arial Unicode MS"/>
                <a:cs typeface="Arial Unicode MS"/>
              </a:rPr>
              <a:t>When passing, use the bike bell or common, succinct language (e.g., “</a:t>
            </a:r>
            <a:r>
              <a:rPr lang="en-US" sz="2400" i="1" dirty="0">
                <a:solidFill>
                  <a:srgbClr val="000000"/>
                </a:solidFill>
                <a:uFill>
                  <a:solidFill>
                    <a:srgbClr val="000000"/>
                  </a:solidFill>
                </a:uFill>
                <a:ea typeface="Arial Unicode MS"/>
                <a:cs typeface="Arial Unicode MS"/>
              </a:rPr>
              <a:t>Bicycles on Your Left” </a:t>
            </a:r>
            <a:r>
              <a:rPr lang="en-US" sz="2400" dirty="0">
                <a:solidFill>
                  <a:srgbClr val="000000"/>
                </a:solidFill>
                <a:uFill>
                  <a:solidFill>
                    <a:srgbClr val="000000"/>
                  </a:solidFill>
                </a:uFill>
                <a:ea typeface="Arial Unicode MS"/>
                <a:cs typeface="Arial Unicode MS"/>
              </a:rPr>
              <a:t>,</a:t>
            </a:r>
            <a:r>
              <a:rPr lang="en-US" sz="2400" i="1" dirty="0">
                <a:solidFill>
                  <a:srgbClr val="000000"/>
                </a:solidFill>
                <a:uFill>
                  <a:solidFill>
                    <a:srgbClr val="000000"/>
                  </a:solidFill>
                </a:uFill>
                <a:ea typeface="Arial Unicode MS"/>
                <a:cs typeface="Arial Unicode MS"/>
              </a:rPr>
              <a:t> “Coming through” </a:t>
            </a:r>
            <a:r>
              <a:rPr lang="en-US" sz="2400" dirty="0">
                <a:solidFill>
                  <a:srgbClr val="000000"/>
                </a:solidFill>
                <a:uFill>
                  <a:solidFill>
                    <a:srgbClr val="000000"/>
                  </a:solidFill>
                </a:uFill>
                <a:ea typeface="Arial Unicode MS"/>
                <a:cs typeface="Arial Unicode MS"/>
              </a:rPr>
              <a:t>or in emergent situations </a:t>
            </a:r>
            <a:r>
              <a:rPr lang="en-US" sz="2400" i="1" dirty="0">
                <a:solidFill>
                  <a:srgbClr val="000000"/>
                </a:solidFill>
                <a:uFill>
                  <a:solidFill>
                    <a:srgbClr val="000000"/>
                  </a:solidFill>
                </a:uFill>
                <a:ea typeface="Arial Unicode MS"/>
                <a:cs typeface="Arial Unicode MS"/>
              </a:rPr>
              <a:t>“Heads Up” or “Hey!”).</a:t>
            </a:r>
          </a:p>
          <a:p>
            <a:r>
              <a:rPr lang="en-US" sz="2400" dirty="0"/>
              <a:t>The Board approved a </a:t>
            </a:r>
            <a:r>
              <a:rPr lang="en-US" sz="2400" b="1" u="sng" dirty="0"/>
              <a:t>formal rule</a:t>
            </a:r>
            <a:r>
              <a:rPr lang="en-US" sz="2400" dirty="0"/>
              <a:t> prohibiting riding on West Hendrickson Road, with or without wheelers, between Priest Road and the Nature Center except when there is construction on the Olympic Discovery Trail.</a:t>
            </a:r>
            <a:endParaRPr lang="en-US" sz="2400" i="1" dirty="0">
              <a:solidFill>
                <a:srgbClr val="000000"/>
              </a:solidFill>
              <a:uFill>
                <a:solidFill>
                  <a:srgbClr val="000000"/>
                </a:solidFill>
              </a:uFill>
              <a:ea typeface="Arial Unicode MS"/>
              <a:cs typeface="Arial Unicode MS"/>
            </a:endParaRPr>
          </a:p>
          <a:p>
            <a:r>
              <a:rPr lang="en-US" sz="2400" dirty="0"/>
              <a:t>Point of emphasis this season is for fast approaching bikes from the rear … all bikes have mirrors … if the Safety or Pilot are aware of a bike coming from the rear, call out “bike back” to make everyone in the POD aware. </a:t>
            </a:r>
          </a:p>
          <a:p>
            <a:endParaRPr lang="en-US" sz="2400" dirty="0">
              <a:solidFill>
                <a:srgbClr val="000000"/>
              </a:solidFill>
              <a:uFill>
                <a:solidFill>
                  <a:srgbClr val="000000"/>
                </a:solidFill>
              </a:uFill>
              <a:ea typeface="Arial Unicode MS"/>
              <a:cs typeface="Arial Unicode MS"/>
            </a:endParaRPr>
          </a:p>
          <a:p>
            <a:endParaRPr lang="en-US" sz="2400" dirty="0"/>
          </a:p>
        </p:txBody>
      </p:sp>
      <p:sp>
        <p:nvSpPr>
          <p:cNvPr id="4" name="Footer Placeholder 3"/>
          <p:cNvSpPr>
            <a:spLocks noGrp="1"/>
          </p:cNvSpPr>
          <p:nvPr>
            <p:ph type="ftr" sz="quarter" idx="11"/>
          </p:nvPr>
        </p:nvSpPr>
        <p:spPr/>
        <p:txBody>
          <a:bodyPr/>
          <a:lstStyle/>
          <a:p>
            <a:endParaRPr lang="en-US" dirty="0"/>
          </a:p>
        </p:txBody>
      </p:sp>
      <p:pic>
        <p:nvPicPr>
          <p:cNvPr id="8" name="Picture 7">
            <a:extLst>
              <a:ext uri="{FF2B5EF4-FFF2-40B4-BE49-F238E27FC236}">
                <a16:creationId xmlns:a16="http://schemas.microsoft.com/office/drawing/2014/main" id="{BDB63964-8BA8-C9BA-5014-8A7F77B6F03A}"/>
              </a:ext>
            </a:extLst>
          </p:cNvPr>
          <p:cNvPicPr>
            <a:picLocks noChangeAspect="1"/>
          </p:cNvPicPr>
          <p:nvPr/>
        </p:nvPicPr>
        <p:blipFill>
          <a:blip r:embed="rId3"/>
          <a:stretch>
            <a:fillRect/>
          </a:stretch>
        </p:blipFill>
        <p:spPr>
          <a:xfrm>
            <a:off x="739105" y="274638"/>
            <a:ext cx="1112769" cy="1112769"/>
          </a:xfrm>
          <a:prstGeom prst="rect">
            <a:avLst/>
          </a:prstGeom>
        </p:spPr>
      </p:pic>
      <p:sp>
        <p:nvSpPr>
          <p:cNvPr id="10" name="TextBox 9"/>
          <p:cNvSpPr txBox="1"/>
          <p:nvPr/>
        </p:nvSpPr>
        <p:spPr>
          <a:xfrm>
            <a:off x="8187928" y="5554977"/>
            <a:ext cx="3394472" cy="307777"/>
          </a:xfrm>
          <a:prstGeom prst="rect">
            <a:avLst/>
          </a:prstGeom>
          <a:noFill/>
        </p:spPr>
        <p:txBody>
          <a:bodyPr wrap="square" rtlCol="0">
            <a:spAutoFit/>
          </a:bodyPr>
          <a:lstStyle/>
          <a:p>
            <a:pPr algn="ctr"/>
            <a:r>
              <a:rPr lang="en-US" sz="1400" b="1" dirty="0"/>
              <a:t>Stalwart Volunteers Eric &amp; Kathy </a:t>
            </a:r>
            <a:r>
              <a:rPr lang="en-US" sz="1400" b="1" dirty="0" err="1"/>
              <a:t>Mahnerd</a:t>
            </a:r>
            <a:endParaRPr lang="en-US" sz="1400" b="1" dirty="0"/>
          </a:p>
        </p:txBody>
      </p:sp>
    </p:spTree>
    <p:extLst>
      <p:ext uri="{BB962C8B-B14F-4D97-AF65-F5344CB8AC3E}">
        <p14:creationId xmlns:p14="http://schemas.microsoft.com/office/powerpoint/2010/main" val="141287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4EB9F-A232-753A-D620-EEBE43A7F535}"/>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p>
        </p:txBody>
      </p:sp>
      <p:sp>
        <p:nvSpPr>
          <p:cNvPr id="3" name="Content Placeholder 2">
            <a:extLst>
              <a:ext uri="{FF2B5EF4-FFF2-40B4-BE49-F238E27FC236}">
                <a16:creationId xmlns:a16="http://schemas.microsoft.com/office/drawing/2014/main" id="{4B327221-F735-C2B5-2A8B-590CE23F90A6}"/>
              </a:ext>
            </a:extLst>
          </p:cNvPr>
          <p:cNvSpPr>
            <a:spLocks noGrp="1"/>
          </p:cNvSpPr>
          <p:nvPr>
            <p:ph idx="1"/>
          </p:nvPr>
        </p:nvSpPr>
        <p:spPr>
          <a:xfrm>
            <a:off x="609600" y="1195659"/>
            <a:ext cx="10972800" cy="4525963"/>
          </a:xfrm>
        </p:spPr>
        <p:txBody>
          <a:bodyPr/>
          <a:lstStyle/>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What if I am unable to go on a ride I signed up for?</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Please let your Ride Leader know and try to find a replacement</a:t>
            </a:r>
          </a:p>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 </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What about windy, chilly, or rainy days for riding?</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When the wind is strong, it’s raining or air quality is bad, it is both unsafe to ride and uncomfortable for the W</a:t>
            </a:r>
            <a:r>
              <a:rPr lang="nl-NL" sz="2200" dirty="0">
                <a:solidFill>
                  <a:srgbClr val="000000"/>
                </a:solidFill>
                <a:effectLst/>
                <a:uFill>
                  <a:solidFill>
                    <a:srgbClr val="000000"/>
                  </a:solidFill>
                </a:uFill>
                <a:latin typeface="Aptos" panose="020B0004020202020204" pitchFamily="34" charset="0"/>
                <a:ea typeface="Arial Unicode MS"/>
                <a:cs typeface="Arial Unicode MS"/>
              </a:rPr>
              <a:t>heelers. The</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R</a:t>
            </a:r>
            <a:r>
              <a:rPr lang="de-DE" sz="2200" dirty="0">
                <a:solidFill>
                  <a:srgbClr val="000000"/>
                </a:solidFill>
                <a:effectLst/>
                <a:uFill>
                  <a:solidFill>
                    <a:srgbClr val="000000"/>
                  </a:solidFill>
                </a:uFill>
                <a:latin typeface="Aptos" panose="020B0004020202020204" pitchFamily="34" charset="0"/>
                <a:ea typeface="Arial Unicode MS"/>
                <a:cs typeface="Arial Unicode MS"/>
              </a:rPr>
              <a:t>ide </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Leader will call/discuss with the facility and decide if the ride is to be cancelled</a:t>
            </a:r>
          </a:p>
          <a:p>
            <a:pPr marL="0" marR="0" indent="0">
              <a:lnSpc>
                <a:spcPct val="115000"/>
              </a:lnSpc>
              <a:spcBef>
                <a:spcPts val="0"/>
              </a:spcBef>
              <a:spcAft>
                <a:spcPts val="0"/>
              </a:spcAft>
              <a:buNone/>
            </a:pPr>
            <a:endParaRPr lang="en-US" sz="2200" b="1" dirty="0">
              <a:solidFill>
                <a:srgbClr val="000000"/>
              </a:solidFill>
              <a:effectLst/>
              <a:uFill>
                <a:solidFill>
                  <a:srgbClr val="000000"/>
                </a:solidFill>
              </a:uFill>
              <a:latin typeface="Aptos" panose="020B0004020202020204" pitchFamily="34" charset="0"/>
              <a:ea typeface="Arial Unicode MS"/>
              <a:cs typeface="Arial Unicode MS"/>
            </a:endParaRPr>
          </a:p>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When should we meet at the shed to prepare for a ride?</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The time listed on </a:t>
            </a:r>
            <a:r>
              <a:rPr lang="en-US" sz="2200" dirty="0" err="1">
                <a:solidFill>
                  <a:srgbClr val="000000"/>
                </a:solidFill>
                <a:effectLst/>
                <a:uFill>
                  <a:solidFill>
                    <a:srgbClr val="000000"/>
                  </a:solidFill>
                </a:uFill>
                <a:latin typeface="Aptos" panose="020B0004020202020204" pitchFamily="34" charset="0"/>
                <a:ea typeface="Arial Unicode MS"/>
                <a:cs typeface="Arial Unicode MS"/>
              </a:rPr>
              <a:t>SignUp</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Genius is your arrival time at the shed for the ride</a:t>
            </a:r>
          </a:p>
          <a:p>
            <a:endParaRPr lang="en-US" dirty="0"/>
          </a:p>
        </p:txBody>
      </p:sp>
      <p:pic>
        <p:nvPicPr>
          <p:cNvPr id="6" name="Picture 5">
            <a:extLst>
              <a:ext uri="{FF2B5EF4-FFF2-40B4-BE49-F238E27FC236}">
                <a16:creationId xmlns:a16="http://schemas.microsoft.com/office/drawing/2014/main" id="{DC742970-9D4C-A63F-1966-85ECF02CEDE1}"/>
              </a:ext>
            </a:extLst>
          </p:cNvPr>
          <p:cNvPicPr>
            <a:picLocks noChangeAspect="1"/>
          </p:cNvPicPr>
          <p:nvPr/>
        </p:nvPicPr>
        <p:blipFill>
          <a:blip r:embed="rId2"/>
          <a:stretch>
            <a:fillRect/>
          </a:stretch>
        </p:blipFill>
        <p:spPr>
          <a:xfrm>
            <a:off x="336998" y="82890"/>
            <a:ext cx="1112769" cy="1112769"/>
          </a:xfrm>
          <a:prstGeom prst="rect">
            <a:avLst/>
          </a:prstGeom>
        </p:spPr>
      </p:pic>
    </p:spTree>
    <p:extLst>
      <p:ext uri="{BB962C8B-B14F-4D97-AF65-F5344CB8AC3E}">
        <p14:creationId xmlns:p14="http://schemas.microsoft.com/office/powerpoint/2010/main" val="2179328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88CC2-192B-8036-9A3B-4C37F6A1F2A9}"/>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p>
        </p:txBody>
      </p:sp>
      <p:sp>
        <p:nvSpPr>
          <p:cNvPr id="3" name="Content Placeholder 2">
            <a:extLst>
              <a:ext uri="{FF2B5EF4-FFF2-40B4-BE49-F238E27FC236}">
                <a16:creationId xmlns:a16="http://schemas.microsoft.com/office/drawing/2014/main" id="{DB9CD3B8-5F9A-FA97-ECA7-F29F26BDC89C}"/>
              </a:ext>
            </a:extLst>
          </p:cNvPr>
          <p:cNvSpPr>
            <a:spLocks noGrp="1"/>
          </p:cNvSpPr>
          <p:nvPr>
            <p:ph idx="1"/>
          </p:nvPr>
        </p:nvSpPr>
        <p:spPr>
          <a:xfrm>
            <a:off x="609600" y="1343966"/>
            <a:ext cx="10972800" cy="4525963"/>
          </a:xfrm>
        </p:spPr>
        <p:txBody>
          <a:bodyPr/>
          <a:lstStyle/>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What about the weights?</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Weight bags MUST be used when riding the Duet (if used) and </a:t>
            </a:r>
            <a:r>
              <a:rPr lang="en-US" sz="2200" dirty="0" err="1">
                <a:solidFill>
                  <a:srgbClr val="000000"/>
                </a:solidFill>
                <a:effectLst/>
                <a:uFill>
                  <a:solidFill>
                    <a:srgbClr val="000000"/>
                  </a:solidFill>
                </a:uFill>
                <a:latin typeface="Aptos" panose="020B0004020202020204" pitchFamily="34" charset="0"/>
                <a:ea typeface="Arial Unicode MS"/>
                <a:cs typeface="Arial Unicode MS"/>
              </a:rPr>
              <a:t>Opair</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bikes to/from the River Center (or location pick-up) without a Wheeler. The Fun2Go, Trishaw, Chat and </a:t>
            </a:r>
            <a:r>
              <a:rPr lang="en-US" sz="2200" dirty="0" err="1">
                <a:solidFill>
                  <a:srgbClr val="000000"/>
                </a:solidFill>
                <a:effectLst/>
                <a:uFill>
                  <a:solidFill>
                    <a:srgbClr val="000000"/>
                  </a:solidFill>
                </a:uFill>
                <a:latin typeface="Aptos" panose="020B0004020202020204" pitchFamily="34" charset="0"/>
                <a:ea typeface="Arial Unicode MS"/>
                <a:cs typeface="Arial Unicode MS"/>
              </a:rPr>
              <a:t>VeloPlus</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do not need weights</a:t>
            </a: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uFill>
                  <a:solidFill>
                    <a:srgbClr val="000000"/>
                  </a:solidFill>
                </a:uFill>
                <a:latin typeface="Aptos" panose="020B0004020202020204" pitchFamily="34" charset="0"/>
                <a:ea typeface="Arial Unicode MS"/>
                <a:cs typeface="Arial Unicode MS"/>
              </a:rPr>
              <a:t>At end of ride, remove weights from bike seats (preserves integrity of seat cushion)</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indent="0">
              <a:lnSpc>
                <a:spcPct val="115000"/>
              </a:lnSpc>
              <a:spcBef>
                <a:spcPts val="0"/>
              </a:spcBef>
              <a:spcAft>
                <a:spcPts val="0"/>
              </a:spcAft>
              <a:buNone/>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 </a:t>
            </a:r>
          </a:p>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What about waivers?</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Every person on a ride (Volunteers, Wheelers and family member if joining the ride) must have signed a waiver. The Ride Leader will confirm with the facility that the waivers are up to date</a:t>
            </a:r>
          </a:p>
          <a:p>
            <a:endParaRPr lang="en-US" dirty="0"/>
          </a:p>
        </p:txBody>
      </p:sp>
      <p:pic>
        <p:nvPicPr>
          <p:cNvPr id="4" name="Picture 3">
            <a:extLst>
              <a:ext uri="{FF2B5EF4-FFF2-40B4-BE49-F238E27FC236}">
                <a16:creationId xmlns:a16="http://schemas.microsoft.com/office/drawing/2014/main" id="{A1635811-E68C-0AE9-51B9-301360DC1E5E}"/>
              </a:ext>
            </a:extLst>
          </p:cNvPr>
          <p:cNvPicPr>
            <a:picLocks noChangeAspect="1"/>
          </p:cNvPicPr>
          <p:nvPr/>
        </p:nvPicPr>
        <p:blipFill>
          <a:blip r:embed="rId2"/>
          <a:stretch>
            <a:fillRect/>
          </a:stretch>
        </p:blipFill>
        <p:spPr>
          <a:xfrm>
            <a:off x="362398" y="231197"/>
            <a:ext cx="1112769" cy="1112769"/>
          </a:xfrm>
          <a:prstGeom prst="rect">
            <a:avLst/>
          </a:prstGeom>
        </p:spPr>
      </p:pic>
    </p:spTree>
    <p:extLst>
      <p:ext uri="{BB962C8B-B14F-4D97-AF65-F5344CB8AC3E}">
        <p14:creationId xmlns:p14="http://schemas.microsoft.com/office/powerpoint/2010/main" val="2786925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22F1-4658-7DC3-AA30-D2A5C0F24AD9}"/>
              </a:ext>
            </a:extLst>
          </p:cNvPr>
          <p:cNvSpPr>
            <a:spLocks noGrp="1"/>
          </p:cNvSpPr>
          <p:nvPr>
            <p:ph type="title"/>
          </p:nvPr>
        </p:nvSpPr>
        <p:spPr>
          <a:xfrm>
            <a:off x="693821" y="0"/>
            <a:ext cx="10972800" cy="1143000"/>
          </a:xfrm>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9E05EDB3-B942-E298-FA34-EBB2E004D74E}"/>
              </a:ext>
            </a:extLst>
          </p:cNvPr>
          <p:cNvSpPr>
            <a:spLocks noGrp="1"/>
          </p:cNvSpPr>
          <p:nvPr>
            <p:ph idx="1"/>
          </p:nvPr>
        </p:nvSpPr>
        <p:spPr>
          <a:xfrm>
            <a:off x="718298" y="1137589"/>
            <a:ext cx="11256579" cy="4525963"/>
          </a:xfrm>
        </p:spPr>
        <p:txBody>
          <a:bodyPr>
            <a:noAutofit/>
          </a:bodyPr>
          <a:lstStyle/>
          <a:p>
            <a:pPr marL="0" marR="0" indent="0">
              <a:lnSpc>
                <a:spcPct val="115000"/>
              </a:lnSpc>
              <a:spcBef>
                <a:spcPts val="0"/>
              </a:spcBef>
              <a:spcAft>
                <a:spcPts val="0"/>
              </a:spcAft>
              <a:buNone/>
            </a:pPr>
            <a:r>
              <a:rPr lang="en-US" sz="2400" b="1" dirty="0">
                <a:solidFill>
                  <a:srgbClr val="000000"/>
                </a:solidFill>
                <a:effectLst/>
                <a:uFill>
                  <a:solidFill>
                    <a:srgbClr val="000000"/>
                  </a:solidFill>
                </a:uFill>
                <a:latin typeface="Aptos" panose="020B0004020202020204" pitchFamily="34" charset="0"/>
                <a:ea typeface="Arial Unicode MS"/>
                <a:cs typeface="Arial Unicode MS"/>
              </a:rPr>
              <a:t>If there are two Wheelers, where should the Safeties ride?</a:t>
            </a:r>
            <a:endParaRPr lang="en-US" sz="2400" dirty="0">
              <a:solidFill>
                <a:srgbClr val="000000"/>
              </a:solidFill>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One Safety rides in front </a:t>
            </a:r>
            <a:r>
              <a:rPr lang="en-US" sz="2200" dirty="0">
                <a:solidFill>
                  <a:srgbClr val="000000"/>
                </a:solidFill>
                <a:uFill>
                  <a:solidFill>
                    <a:srgbClr val="000000"/>
                  </a:solidFill>
                </a:uFill>
                <a:latin typeface="Aptos" panose="020B0004020202020204" pitchFamily="34" charset="0"/>
                <a:ea typeface="Arial Unicode MS"/>
                <a:cs typeface="Arial Unicode MS"/>
              </a:rPr>
              <a:t>and </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the other in the back of the Pod to announce people/</a:t>
            </a:r>
            <a:r>
              <a:rPr lang="en-US" sz="2200" dirty="0">
                <a:solidFill>
                  <a:srgbClr val="000000"/>
                </a:solidFill>
                <a:uFill>
                  <a:solidFill>
                    <a:srgbClr val="000000"/>
                  </a:solidFill>
                </a:uFill>
                <a:latin typeface="Aptos" panose="020B0004020202020204" pitchFamily="34" charset="0"/>
                <a:ea typeface="Arial Unicode MS"/>
                <a:cs typeface="Arial Unicode MS"/>
              </a:rPr>
              <a:t>cyclists approaching from front or rear. If there is a third Safety, they will in the middle, or at times  along side of the Pod (if trail allows)</a:t>
            </a: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uFill>
                  <a:solidFill>
                    <a:srgbClr val="000000"/>
                  </a:solidFill>
                </a:uFill>
                <a:latin typeface="Aptos" panose="020B0004020202020204" pitchFamily="34" charset="0"/>
                <a:ea typeface="Arial Unicode MS"/>
                <a:cs typeface="Arial Unicode MS"/>
              </a:rPr>
              <a:t>1 Safety for two bikes, 2 for three bikes, 2 (minimum ideally 3) for 4 bikes, 3 for five bikes</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The Safety checks on the well-being of the Wheeler (seating, </a:t>
            </a:r>
            <a:r>
              <a:rPr lang="de-DE" sz="2200" dirty="0">
                <a:solidFill>
                  <a:srgbClr val="000000"/>
                </a:solidFill>
                <a:effectLst/>
                <a:uFill>
                  <a:solidFill>
                    <a:srgbClr val="000000"/>
                  </a:solidFill>
                </a:uFill>
                <a:latin typeface="Aptos" panose="020B0004020202020204" pitchFamily="34" charset="0"/>
                <a:ea typeface="Arial Unicode MS"/>
                <a:cs typeface="Arial Unicode MS"/>
              </a:rPr>
              <a:t>blanket</a:t>
            </a:r>
            <a:r>
              <a:rPr lang="de-DE" sz="2200" dirty="0">
                <a:solidFill>
                  <a:srgbClr val="000000"/>
                </a:solidFill>
                <a:uFill>
                  <a:solidFill>
                    <a:srgbClr val="000000"/>
                  </a:solidFill>
                </a:uFill>
                <a:latin typeface="Aptos" panose="020B0004020202020204" pitchFamily="34" charset="0"/>
                <a:ea typeface="Arial Unicode MS"/>
                <a:cs typeface="Arial Unicode MS"/>
              </a:rPr>
              <a:t> and</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helmet positioning, etc.). If anything needs adjustment, stop the ride and make the adjustments</a:t>
            </a: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The Safeties will use their voice (and/or bell)</a:t>
            </a:r>
            <a:r>
              <a:rPr lang="en-US" sz="2200" dirty="0">
                <a:solidFill>
                  <a:srgbClr val="000000"/>
                </a:solidFill>
                <a:uFill>
                  <a:solidFill>
                    <a:srgbClr val="000000"/>
                  </a:solidFill>
                </a:uFill>
                <a:latin typeface="Aptos" panose="020B0004020202020204" pitchFamily="34" charset="0"/>
                <a:ea typeface="Arial Unicode MS"/>
                <a:cs typeface="Arial Unicode MS"/>
              </a:rPr>
              <a:t> and</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hand </a:t>
            </a:r>
            <a:r>
              <a:rPr lang="en-US" sz="2200" dirty="0">
                <a:solidFill>
                  <a:srgbClr val="000000"/>
                </a:solidFill>
                <a:uFill>
                  <a:solidFill>
                    <a:srgbClr val="000000"/>
                  </a:solidFill>
                </a:uFill>
                <a:latin typeface="Aptos" panose="020B0004020202020204" pitchFamily="34" charset="0"/>
                <a:ea typeface="Arial Unicode MS"/>
                <a:cs typeface="Arial Unicode MS"/>
              </a:rPr>
              <a:t>signals</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to </a:t>
            </a:r>
            <a:r>
              <a:rPr lang="en-US" sz="2200" dirty="0">
                <a:solidFill>
                  <a:srgbClr val="000000"/>
                </a:solidFill>
                <a:uFill>
                  <a:solidFill>
                    <a:srgbClr val="000000"/>
                  </a:solidFill>
                </a:uFill>
                <a:latin typeface="Aptos" panose="020B0004020202020204" pitchFamily="34" charset="0"/>
                <a:ea typeface="Arial Unicode MS"/>
                <a:cs typeface="Arial Unicode MS"/>
              </a:rPr>
              <a:t>alert POD and</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others on the trail of their approach and to let Pilots know of approaching bikes from the rear</a:t>
            </a: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See also “Safety’s Responsibilities” for additional information.  </a:t>
            </a:r>
          </a:p>
          <a:p>
            <a:pPr marL="0" marR="0" indent="0">
              <a:lnSpc>
                <a:spcPct val="115000"/>
              </a:lnSpc>
              <a:spcBef>
                <a:spcPts val="0"/>
              </a:spcBef>
              <a:spcAft>
                <a:spcPts val="0"/>
              </a:spcAft>
              <a:buNone/>
            </a:pPr>
            <a:r>
              <a:rPr lang="de-DE" sz="2000" dirty="0">
                <a:solidFill>
                  <a:srgbClr val="000000"/>
                </a:solidFill>
                <a:effectLst/>
                <a:uFill>
                  <a:solidFill>
                    <a:srgbClr val="000000"/>
                  </a:solidFill>
                </a:uFill>
                <a:latin typeface="Arial" panose="020B0604020202020204" pitchFamily="34" charset="0"/>
                <a:ea typeface="Arial Unicode MS"/>
                <a:cs typeface="Arial Unicode MS"/>
              </a:rPr>
              <a:t> </a:t>
            </a:r>
            <a:endParaRPr lang="en-US" sz="2000" dirty="0">
              <a:solidFill>
                <a:srgbClr val="000000"/>
              </a:solidFill>
              <a:effectLst/>
              <a:uFill>
                <a:solidFill>
                  <a:srgbClr val="000000"/>
                </a:solidFill>
              </a:uFill>
              <a:latin typeface="Arial" panose="020B0604020202020204" pitchFamily="34" charset="0"/>
              <a:ea typeface="Arial Unicode MS"/>
              <a:cs typeface="Arial Unicode MS"/>
            </a:endParaRPr>
          </a:p>
          <a:p>
            <a:endParaRPr lang="en-US" sz="2000" dirty="0"/>
          </a:p>
        </p:txBody>
      </p:sp>
      <p:pic>
        <p:nvPicPr>
          <p:cNvPr id="5" name="Picture 4">
            <a:extLst>
              <a:ext uri="{FF2B5EF4-FFF2-40B4-BE49-F238E27FC236}">
                <a16:creationId xmlns:a16="http://schemas.microsoft.com/office/drawing/2014/main" id="{C9D07810-CCA6-A0A2-9865-C38802DE6E39}"/>
              </a:ext>
            </a:extLst>
          </p:cNvPr>
          <p:cNvPicPr>
            <a:picLocks noChangeAspect="1"/>
          </p:cNvPicPr>
          <p:nvPr/>
        </p:nvPicPr>
        <p:blipFill>
          <a:blip r:embed="rId2"/>
          <a:stretch>
            <a:fillRect/>
          </a:stretch>
        </p:blipFill>
        <p:spPr>
          <a:xfrm>
            <a:off x="385565" y="216568"/>
            <a:ext cx="921021" cy="921021"/>
          </a:xfrm>
          <a:prstGeom prst="rect">
            <a:avLst/>
          </a:prstGeom>
        </p:spPr>
      </p:pic>
    </p:spTree>
    <p:extLst>
      <p:ext uri="{BB962C8B-B14F-4D97-AF65-F5344CB8AC3E}">
        <p14:creationId xmlns:p14="http://schemas.microsoft.com/office/powerpoint/2010/main" val="370778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7BEF-FD90-B622-B2F4-A37C477E1EDA}"/>
              </a:ext>
            </a:extLst>
          </p:cNvPr>
          <p:cNvSpPr>
            <a:spLocks noGrp="1"/>
          </p:cNvSpPr>
          <p:nvPr>
            <p:ph type="ctrTitle"/>
          </p:nvPr>
        </p:nvSpPr>
        <p:spPr>
          <a:xfrm>
            <a:off x="238177" y="417803"/>
            <a:ext cx="11578107" cy="704938"/>
          </a:xfrm>
        </p:spPr>
        <p:txBody>
          <a:bodyPr>
            <a:noAutofit/>
          </a:bodyPr>
          <a:lstStyle/>
          <a:p>
            <a:r>
              <a:rPr lang="en-US" dirty="0">
                <a:solidFill>
                  <a:schemeClr val="tx1"/>
                </a:solidFill>
                <a:latin typeface="+mj-lt"/>
              </a:rPr>
              <a:t>Sequim – Dungeness Valley’s Unique Adaptive Bike Program</a:t>
            </a:r>
          </a:p>
        </p:txBody>
      </p:sp>
      <p:sp>
        <p:nvSpPr>
          <p:cNvPr id="3" name="Subtitle 2">
            <a:extLst>
              <a:ext uri="{FF2B5EF4-FFF2-40B4-BE49-F238E27FC236}">
                <a16:creationId xmlns:a16="http://schemas.microsoft.com/office/drawing/2014/main" id="{50D6F7A9-28E5-01A7-54F6-BC862941BE6B}"/>
              </a:ext>
            </a:extLst>
          </p:cNvPr>
          <p:cNvSpPr>
            <a:spLocks noGrp="1"/>
          </p:cNvSpPr>
          <p:nvPr>
            <p:ph type="subTitle" idx="1"/>
          </p:nvPr>
        </p:nvSpPr>
        <p:spPr>
          <a:xfrm>
            <a:off x="1465506" y="5209673"/>
            <a:ext cx="8506326" cy="488199"/>
          </a:xfrm>
        </p:spPr>
        <p:txBody>
          <a:bodyPr>
            <a:normAutofit lnSpcReduction="10000"/>
          </a:bodyPr>
          <a:lstStyle/>
          <a:p>
            <a:r>
              <a:rPr lang="en-US" b="1">
                <a:solidFill>
                  <a:schemeClr val="tx1"/>
                </a:solidFill>
                <a:latin typeface="+mn-lt"/>
                <a:cs typeface="Calibri" panose="020F0502020204030204" pitchFamily="34" charset="0"/>
              </a:rPr>
              <a:t>Thank you for joining our Team</a:t>
            </a:r>
            <a:endParaRPr lang="en-US" b="1" dirty="0">
              <a:solidFill>
                <a:schemeClr val="tx1"/>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124D7948-4246-84F7-C1EC-8E40C12BE0F4}"/>
              </a:ext>
            </a:extLst>
          </p:cNvPr>
          <p:cNvPicPr>
            <a:picLocks noChangeAspect="1"/>
          </p:cNvPicPr>
          <p:nvPr/>
        </p:nvPicPr>
        <p:blipFill>
          <a:blip r:embed="rId2"/>
          <a:stretch>
            <a:fillRect/>
          </a:stretch>
        </p:blipFill>
        <p:spPr>
          <a:xfrm>
            <a:off x="286473" y="1709641"/>
            <a:ext cx="2550571" cy="3400761"/>
          </a:xfrm>
          <a:prstGeom prst="rect">
            <a:avLst/>
          </a:prstGeom>
          <a:ln w="57150">
            <a:solidFill>
              <a:srgbClr val="FF0000"/>
            </a:solidFill>
          </a:ln>
        </p:spPr>
      </p:pic>
      <p:pic>
        <p:nvPicPr>
          <p:cNvPr id="7" name="Picture 6" descr="May be an image of 4 people, scooter and bicycle">
            <a:extLst>
              <a:ext uri="{FF2B5EF4-FFF2-40B4-BE49-F238E27FC236}">
                <a16:creationId xmlns:a16="http://schemas.microsoft.com/office/drawing/2014/main" id="{FB4603F1-33CE-D01A-B0BF-78337D7AA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076" y="2043763"/>
            <a:ext cx="2795155" cy="2977088"/>
          </a:xfrm>
          <a:prstGeom prst="rect">
            <a:avLst/>
          </a:prstGeom>
          <a:noFill/>
          <a:ln w="38100">
            <a:solidFill>
              <a:srgbClr val="0000FF"/>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883A94E-C748-C448-F2C6-41D903F9AE25}"/>
              </a:ext>
            </a:extLst>
          </p:cNvPr>
          <p:cNvPicPr>
            <a:picLocks noChangeAspect="1"/>
          </p:cNvPicPr>
          <p:nvPr/>
        </p:nvPicPr>
        <p:blipFill>
          <a:blip r:embed="rId4"/>
          <a:stretch>
            <a:fillRect/>
          </a:stretch>
        </p:blipFill>
        <p:spPr>
          <a:xfrm>
            <a:off x="6453800" y="2445129"/>
            <a:ext cx="2079555" cy="2273627"/>
          </a:xfrm>
          <a:prstGeom prst="rect">
            <a:avLst/>
          </a:prstGeom>
          <a:ln w="38100">
            <a:solidFill>
              <a:srgbClr val="0000FF"/>
            </a:solidFill>
          </a:ln>
        </p:spPr>
      </p:pic>
      <p:pic>
        <p:nvPicPr>
          <p:cNvPr id="9" name="Picture 2" descr="May be an image of 8 people, people smiling, scooter, bicycle and text">
            <a:extLst>
              <a:ext uri="{FF2B5EF4-FFF2-40B4-BE49-F238E27FC236}">
                <a16:creationId xmlns:a16="http://schemas.microsoft.com/office/drawing/2014/main" id="{8D3BB135-7694-67E4-B388-0D8EBFCFE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9925" y="1823679"/>
            <a:ext cx="2795156" cy="3726874"/>
          </a:xfrm>
          <a:prstGeom prst="rect">
            <a:avLst/>
          </a:prstGeom>
          <a:noFill/>
          <a:ln w="57150">
            <a:solidFill>
              <a:srgbClr val="CC0099"/>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2E33EDB-11D6-1B6F-9432-766A293B4A1A}"/>
              </a:ext>
            </a:extLst>
          </p:cNvPr>
          <p:cNvPicPr>
            <a:picLocks noChangeAspect="1"/>
          </p:cNvPicPr>
          <p:nvPr/>
        </p:nvPicPr>
        <p:blipFill>
          <a:blip r:embed="rId6"/>
          <a:stretch>
            <a:fillRect/>
          </a:stretch>
        </p:blipFill>
        <p:spPr>
          <a:xfrm>
            <a:off x="245164" y="116982"/>
            <a:ext cx="1112769" cy="1112769"/>
          </a:xfrm>
          <a:prstGeom prst="rect">
            <a:avLst/>
          </a:prstGeom>
        </p:spPr>
      </p:pic>
    </p:spTree>
    <p:extLst>
      <p:ext uri="{BB962C8B-B14F-4D97-AF65-F5344CB8AC3E}">
        <p14:creationId xmlns:p14="http://schemas.microsoft.com/office/powerpoint/2010/main" val="4005028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1309-0F37-BA6E-D56E-6B7BF79E6E59}"/>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C32E644A-7CC7-D36E-FCBE-8F23E88DDBA1}"/>
              </a:ext>
            </a:extLst>
          </p:cNvPr>
          <p:cNvSpPr>
            <a:spLocks noGrp="1"/>
          </p:cNvSpPr>
          <p:nvPr>
            <p:ph idx="1"/>
          </p:nvPr>
        </p:nvSpPr>
        <p:spPr>
          <a:xfrm>
            <a:off x="708342" y="1417638"/>
            <a:ext cx="11385738" cy="4525963"/>
          </a:xfrm>
        </p:spPr>
        <p:txBody>
          <a:bodyPr>
            <a:noAutofit/>
          </a:bodyPr>
          <a:lstStyle/>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What if I know of someone who wants to ride with us?</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Direct them to the website to fill out a ride request and waiver form</a:t>
            </a:r>
          </a:p>
          <a:p>
            <a:pPr marL="0" marR="0" lvl="0" indent="0">
              <a:lnSpc>
                <a:spcPct val="115000"/>
              </a:lnSpc>
              <a:spcBef>
                <a:spcPts val="0"/>
              </a:spcBef>
              <a:spcAft>
                <a:spcPts val="0"/>
              </a:spcAft>
              <a:buNone/>
            </a:pPr>
            <a:endParaRPr lang="en-US" sz="14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How do we deal with a caregiver or a family member riding along?</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Caregivers, friends, or family members who ride along must sign a waiver</a:t>
            </a: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Helmets are required. Bring extra helmets on the ride</a:t>
            </a: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It’s best/most safe for them to ride in back of rather than alongside the Wheeler. This should be communicated with them before the </a:t>
            </a:r>
            <a:r>
              <a:rPr lang="nl-NL" sz="2200" dirty="0">
                <a:solidFill>
                  <a:srgbClr val="000000"/>
                </a:solidFill>
                <a:effectLst/>
                <a:uFill>
                  <a:solidFill>
                    <a:srgbClr val="000000"/>
                  </a:solidFill>
                </a:uFill>
                <a:latin typeface="Aptos" panose="020B0004020202020204" pitchFamily="34" charset="0"/>
                <a:ea typeface="Arial Unicode MS"/>
                <a:cs typeface="Arial Unicode MS"/>
              </a:rPr>
              <a:t>ride begins</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Please advise them NOT to use cell phones while riding. If they need to talk on the phone, they are to stop riding and catch up later with the group</a:t>
            </a:r>
          </a:p>
          <a:p>
            <a:pPr marL="0" marR="0" indent="0">
              <a:lnSpc>
                <a:spcPct val="115000"/>
              </a:lnSpc>
              <a:spcBef>
                <a:spcPts val="0"/>
              </a:spcBef>
              <a:spcAft>
                <a:spcPts val="0"/>
              </a:spcAft>
              <a:buNone/>
            </a:pPr>
            <a:r>
              <a:rPr lang="de-DE" sz="2000" dirty="0">
                <a:solidFill>
                  <a:srgbClr val="000000"/>
                </a:solidFill>
                <a:effectLst/>
                <a:uFill>
                  <a:solidFill>
                    <a:srgbClr val="000000"/>
                  </a:solidFill>
                </a:uFill>
                <a:latin typeface="Arial" panose="020B0604020202020204" pitchFamily="34" charset="0"/>
                <a:ea typeface="Arial Unicode MS"/>
                <a:cs typeface="Arial Unicode MS"/>
              </a:rPr>
              <a:t> </a:t>
            </a:r>
            <a:endParaRPr lang="en-US" sz="2000" dirty="0">
              <a:solidFill>
                <a:srgbClr val="000000"/>
              </a:solidFill>
              <a:effectLst/>
              <a:uFill>
                <a:solidFill>
                  <a:srgbClr val="000000"/>
                </a:solidFill>
              </a:uFill>
              <a:latin typeface="Arial" panose="020B0604020202020204" pitchFamily="34" charset="0"/>
              <a:ea typeface="Arial Unicode MS"/>
              <a:cs typeface="Arial Unicode MS"/>
            </a:endParaRPr>
          </a:p>
          <a:p>
            <a:pPr marL="0" marR="0" lvl="0" indent="0">
              <a:lnSpc>
                <a:spcPct val="115000"/>
              </a:lnSpc>
              <a:spcBef>
                <a:spcPts val="0"/>
              </a:spcBef>
              <a:spcAft>
                <a:spcPts val="0"/>
              </a:spcAft>
              <a:buNone/>
            </a:pPr>
            <a:r>
              <a:rPr lang="de-DE" sz="2000" dirty="0">
                <a:solidFill>
                  <a:srgbClr val="000000"/>
                </a:solidFill>
                <a:effectLst/>
                <a:uFill>
                  <a:solidFill>
                    <a:srgbClr val="000000"/>
                  </a:solidFill>
                </a:uFill>
                <a:latin typeface="Arial" panose="020B0604020202020204" pitchFamily="34" charset="0"/>
                <a:ea typeface="Arial Unicode MS"/>
                <a:cs typeface="Arial Unicode MS"/>
              </a:rPr>
              <a:t> </a:t>
            </a:r>
            <a:endParaRPr lang="en-US" sz="2000" dirty="0">
              <a:solidFill>
                <a:srgbClr val="000000"/>
              </a:solidFill>
              <a:effectLst/>
              <a:uFill>
                <a:solidFill>
                  <a:srgbClr val="000000"/>
                </a:solidFill>
              </a:uFill>
              <a:latin typeface="Arial" panose="020B0604020202020204" pitchFamily="34" charset="0"/>
              <a:ea typeface="Arial Unicode MS"/>
              <a:cs typeface="Arial Unicode MS"/>
            </a:endParaRPr>
          </a:p>
          <a:p>
            <a:endParaRPr lang="en-US" sz="2000" dirty="0"/>
          </a:p>
        </p:txBody>
      </p:sp>
      <p:pic>
        <p:nvPicPr>
          <p:cNvPr id="4" name="Picture 3">
            <a:extLst>
              <a:ext uri="{FF2B5EF4-FFF2-40B4-BE49-F238E27FC236}">
                <a16:creationId xmlns:a16="http://schemas.microsoft.com/office/drawing/2014/main" id="{25CBF242-64D7-B604-9470-5AA55777B53F}"/>
              </a:ext>
            </a:extLst>
          </p:cNvPr>
          <p:cNvPicPr>
            <a:picLocks noChangeAspect="1"/>
          </p:cNvPicPr>
          <p:nvPr/>
        </p:nvPicPr>
        <p:blipFill>
          <a:blip r:embed="rId2"/>
          <a:stretch>
            <a:fillRect/>
          </a:stretch>
        </p:blipFill>
        <p:spPr>
          <a:xfrm>
            <a:off x="431132" y="178764"/>
            <a:ext cx="1112769" cy="1112769"/>
          </a:xfrm>
          <a:prstGeom prst="rect">
            <a:avLst/>
          </a:prstGeom>
        </p:spPr>
      </p:pic>
    </p:spTree>
    <p:extLst>
      <p:ext uri="{BB962C8B-B14F-4D97-AF65-F5344CB8AC3E}">
        <p14:creationId xmlns:p14="http://schemas.microsoft.com/office/powerpoint/2010/main" val="3302391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CCA3A-F886-93B2-684B-FE240B7B39A8}"/>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a:t>
            </a:r>
            <a:r>
              <a:rPr lang="en-US" sz="2400" b="1" dirty="0">
                <a:solidFill>
                  <a:srgbClr val="2B3E96"/>
                </a:solidFill>
                <a:latin typeface="Aptos" panose="020B0004020202020204" pitchFamily="34" charset="0"/>
              </a:rPr>
              <a:t> (cont.)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1CA28B82-92F8-E211-9963-58BD25BA171B}"/>
              </a:ext>
            </a:extLst>
          </p:cNvPr>
          <p:cNvSpPr>
            <a:spLocks noGrp="1"/>
          </p:cNvSpPr>
          <p:nvPr>
            <p:ph idx="1"/>
          </p:nvPr>
        </p:nvSpPr>
        <p:spPr/>
        <p:txBody>
          <a:bodyPr/>
          <a:lstStyle/>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What if you as a volunteer feel there is an unsafe situation? </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Please express your concern to the Ride Leader. It is their responsibility to make sure that ALL feel safe on the ride</a:t>
            </a:r>
          </a:p>
          <a:p>
            <a:pPr marL="0" marR="0" indent="0">
              <a:lnSpc>
                <a:spcPct val="115000"/>
              </a:lnSpc>
              <a:spcBef>
                <a:spcPts val="0"/>
              </a:spcBef>
              <a:spcAft>
                <a:spcPts val="0"/>
              </a:spcAft>
              <a:buNone/>
            </a:pPr>
            <a:r>
              <a:rPr lang="de-DE" sz="2400" dirty="0">
                <a:solidFill>
                  <a:srgbClr val="000000"/>
                </a:solidFill>
                <a:effectLst/>
                <a:uFill>
                  <a:solidFill>
                    <a:srgbClr val="000000"/>
                  </a:solidFill>
                </a:uFill>
                <a:latin typeface="Aptos" panose="020B0004020202020204" pitchFamily="34" charset="0"/>
                <a:ea typeface="Arial Unicode MS"/>
                <a:cs typeface="Arial Unicode MS"/>
              </a:rPr>
              <a:t>       </a:t>
            </a:r>
            <a:endParaRPr lang="en-US" sz="24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How long do the rides last?</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Rides are scheduled for one hour unless otherwise noted on </a:t>
            </a:r>
            <a:r>
              <a:rPr lang="en-US" sz="2200" dirty="0" err="1">
                <a:solidFill>
                  <a:srgbClr val="000000"/>
                </a:solidFill>
                <a:effectLst/>
                <a:uFill>
                  <a:solidFill>
                    <a:srgbClr val="000000"/>
                  </a:solidFill>
                </a:uFill>
                <a:latin typeface="Aptos" panose="020B0004020202020204" pitchFamily="34" charset="0"/>
                <a:ea typeface="Arial Unicode MS"/>
                <a:cs typeface="Arial Unicode MS"/>
              </a:rPr>
              <a:t>SignUp</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Genius. This </a:t>
            </a:r>
            <a:r>
              <a:rPr lang="en-US" sz="2200" dirty="0">
                <a:solidFill>
                  <a:srgbClr val="000000"/>
                </a:solidFill>
                <a:uFill>
                  <a:solidFill>
                    <a:srgbClr val="000000"/>
                  </a:solidFill>
                </a:uFill>
                <a:latin typeface="Aptos" panose="020B0004020202020204" pitchFamily="34" charset="0"/>
                <a:ea typeface="Arial Unicode MS"/>
                <a:cs typeface="Arial Unicode MS"/>
              </a:rPr>
              <a:t>includes </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greeting the Wheelers, getting them settled on the bikes and returning to the drop-off location</a:t>
            </a:r>
          </a:p>
          <a:p>
            <a:pPr marL="0" marR="0" indent="0">
              <a:lnSpc>
                <a:spcPct val="115000"/>
              </a:lnSpc>
              <a:spcBef>
                <a:spcPts val="0"/>
              </a:spcBef>
              <a:spcAft>
                <a:spcPts val="0"/>
              </a:spcAft>
              <a:buNone/>
            </a:pPr>
            <a:r>
              <a:rPr lang="en-US" sz="2400" b="1" dirty="0">
                <a:solidFill>
                  <a:srgbClr val="000000"/>
                </a:solidFill>
                <a:effectLst/>
                <a:uFill>
                  <a:solidFill>
                    <a:srgbClr val="000000"/>
                  </a:solidFill>
                </a:uFill>
                <a:latin typeface="Arial" panose="020B0604020202020204" pitchFamily="34" charset="0"/>
                <a:ea typeface="Arial Unicode MS"/>
                <a:cs typeface="Arial Unicode MS"/>
              </a:rPr>
              <a:t> </a:t>
            </a:r>
            <a:endParaRPr lang="en-US" sz="2400" dirty="0">
              <a:solidFill>
                <a:srgbClr val="000000"/>
              </a:solidFill>
              <a:effectLst/>
              <a:uFill>
                <a:solidFill>
                  <a:srgbClr val="000000"/>
                </a:solidFill>
              </a:uFill>
              <a:latin typeface="Arial" panose="020B0604020202020204" pitchFamily="34" charset="0"/>
              <a:ea typeface="Arial Unicode MS"/>
              <a:cs typeface="Arial Unicode MS"/>
            </a:endParaRPr>
          </a:p>
          <a:p>
            <a:endParaRPr lang="en-US" b="1" i="1" dirty="0"/>
          </a:p>
        </p:txBody>
      </p:sp>
      <p:pic>
        <p:nvPicPr>
          <p:cNvPr id="6" name="Picture 5">
            <a:extLst>
              <a:ext uri="{FF2B5EF4-FFF2-40B4-BE49-F238E27FC236}">
                <a16:creationId xmlns:a16="http://schemas.microsoft.com/office/drawing/2014/main" id="{4E7DFBF5-4A6D-5E9D-5FC8-15856B86AB15}"/>
              </a:ext>
            </a:extLst>
          </p:cNvPr>
          <p:cNvPicPr>
            <a:picLocks noChangeAspect="1"/>
          </p:cNvPicPr>
          <p:nvPr/>
        </p:nvPicPr>
        <p:blipFill>
          <a:blip r:embed="rId2"/>
          <a:stretch>
            <a:fillRect/>
          </a:stretch>
        </p:blipFill>
        <p:spPr>
          <a:xfrm>
            <a:off x="400498" y="304869"/>
            <a:ext cx="1112769" cy="1112769"/>
          </a:xfrm>
          <a:prstGeom prst="rect">
            <a:avLst/>
          </a:prstGeom>
        </p:spPr>
      </p:pic>
    </p:spTree>
    <p:extLst>
      <p:ext uri="{BB962C8B-B14F-4D97-AF65-F5344CB8AC3E}">
        <p14:creationId xmlns:p14="http://schemas.microsoft.com/office/powerpoint/2010/main" val="403959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DBFA-2A4A-688E-EEB9-329EAA5A4B1F}"/>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7B8C122F-45AC-1E1C-6FD2-31B685E1A5CC}"/>
              </a:ext>
            </a:extLst>
          </p:cNvPr>
          <p:cNvSpPr>
            <a:spLocks noGrp="1"/>
          </p:cNvSpPr>
          <p:nvPr>
            <p:ph idx="1"/>
          </p:nvPr>
        </p:nvSpPr>
        <p:spPr>
          <a:xfrm>
            <a:off x="535172" y="1592933"/>
            <a:ext cx="11430000" cy="4525963"/>
          </a:xfrm>
        </p:spPr>
        <p:txBody>
          <a:bodyPr>
            <a:noAutofit/>
          </a:bodyPr>
          <a:lstStyle/>
          <a:p>
            <a:pPr marL="0" marR="0" indent="0">
              <a:lnSpc>
                <a:spcPct val="115000"/>
              </a:lnSpc>
              <a:spcBef>
                <a:spcPts val="0"/>
              </a:spcBef>
              <a:spcAft>
                <a:spcPts val="0"/>
              </a:spcAft>
              <a:buNone/>
            </a:pPr>
            <a:r>
              <a:rPr lang="en-US" sz="2200" b="1" dirty="0">
                <a:solidFill>
                  <a:srgbClr val="000000"/>
                </a:solidFill>
                <a:effectLst/>
                <a:uFill>
                  <a:solidFill>
                    <a:srgbClr val="000000"/>
                  </a:solidFill>
                </a:uFill>
                <a:latin typeface="Aptos" panose="020B0004020202020204" pitchFamily="34" charset="0"/>
                <a:ea typeface="Arial Unicode MS"/>
                <a:cs typeface="Arial Unicode MS"/>
              </a:rPr>
              <a:t>What about getting off the bike and pushing it in a difficult situation?   </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YES!!! By all means do this when necessary or if you have any doubts</a:t>
            </a: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If you can</a:t>
            </a:r>
            <a:r>
              <a:rPr lang="de-DE" sz="2200" dirty="0">
                <a:solidFill>
                  <a:srgbClr val="000000"/>
                </a:solidFill>
                <a:effectLst/>
                <a:uFill>
                  <a:solidFill>
                    <a:srgbClr val="000000"/>
                  </a:solidFill>
                </a:uFill>
                <a:latin typeface="Aptos" panose="020B0004020202020204" pitchFamily="34" charset="0"/>
                <a:ea typeface="Arial Unicode MS"/>
                <a:cs typeface="Arial Unicode MS"/>
              </a:rPr>
              <a:t>not</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bypass a dangerous area/situation (i.e. a pronounced tree root, a very steep or slanted area), stop, assess the situation and determine the safest route to take. This might mean getting off and pushing</a:t>
            </a:r>
            <a:r>
              <a:rPr lang="en-US" sz="2200" dirty="0">
                <a:solidFill>
                  <a:srgbClr val="000000"/>
                </a:solidFill>
                <a:uFill>
                  <a:solidFill>
                    <a:srgbClr val="000000"/>
                  </a:solidFill>
                </a:uFill>
                <a:latin typeface="Aptos" panose="020B0004020202020204" pitchFamily="34" charset="0"/>
                <a:ea typeface="Arial Unicode MS"/>
                <a:cs typeface="Arial Unicode MS"/>
              </a:rPr>
              <a:t> the bike</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342900" marR="0" lvl="0" indent="-342900">
              <a:lnSpc>
                <a:spcPct val="115000"/>
              </a:lnSpc>
              <a:spcBef>
                <a:spcPts val="0"/>
              </a:spcBef>
              <a:spcAft>
                <a:spcPts val="0"/>
              </a:spcAft>
              <a:buFont typeface="Symbol" panose="05050102010706020507" pitchFamily="18" charset="2"/>
              <a:buChar char=""/>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NOTE: Certain parts of the Trail have tree roots, uneven surfaces, inclines and downhills, blind turns and narrower parts. Ride SLOW in these areas. These will be pointed out to you on your rides</a:t>
            </a:r>
          </a:p>
          <a:p>
            <a:pPr marL="342900" marR="0" lvl="0" indent="-342900">
              <a:lnSpc>
                <a:spcPct val="115000"/>
              </a:lnSpc>
              <a:spcBef>
                <a:spcPts val="0"/>
              </a:spcBef>
              <a:spcAft>
                <a:spcPts val="0"/>
              </a:spcAft>
              <a:buFont typeface="Symbol" panose="05050102010706020507" pitchFamily="18" charset="2"/>
              <a:buChar char=""/>
            </a:pP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indent="0">
              <a:spcBef>
                <a:spcPts val="0"/>
              </a:spcBef>
              <a:spcAft>
                <a:spcPts val="0"/>
              </a:spcAft>
              <a:buNone/>
            </a:pPr>
            <a:br>
              <a:rPr lang="en-US" sz="2000" dirty="0">
                <a:effectLst/>
                <a:latin typeface="Times New Roman" panose="02020603050405020304" pitchFamily="18" charset="0"/>
                <a:ea typeface="Arial Unicode MS"/>
              </a:rPr>
            </a:br>
            <a:r>
              <a:rPr lang="en-US" sz="2000" dirty="0">
                <a:solidFill>
                  <a:srgbClr val="000000"/>
                </a:solidFill>
                <a:effectLst/>
                <a:latin typeface="Arial" panose="020B0604020202020204" pitchFamily="34" charset="0"/>
                <a:ea typeface="Arial Unicode MS"/>
                <a:cs typeface="Arial Unicode MS"/>
              </a:rPr>
              <a:t> </a:t>
            </a:r>
            <a:endParaRPr lang="en-US" sz="2000" dirty="0">
              <a:effectLst/>
              <a:latin typeface="Times New Roman" panose="02020603050405020304" pitchFamily="18" charset="0"/>
              <a:ea typeface="Arial Unicode MS"/>
            </a:endParaRPr>
          </a:p>
          <a:p>
            <a:endParaRPr lang="en-US" sz="2000" dirty="0"/>
          </a:p>
        </p:txBody>
      </p:sp>
      <p:pic>
        <p:nvPicPr>
          <p:cNvPr id="4" name="Picture 3">
            <a:extLst>
              <a:ext uri="{FF2B5EF4-FFF2-40B4-BE49-F238E27FC236}">
                <a16:creationId xmlns:a16="http://schemas.microsoft.com/office/drawing/2014/main" id="{7BDF1683-38AC-8ABF-8B8C-2FBC8CDBE99C}"/>
              </a:ext>
            </a:extLst>
          </p:cNvPr>
          <p:cNvPicPr>
            <a:picLocks noChangeAspect="1"/>
          </p:cNvPicPr>
          <p:nvPr/>
        </p:nvPicPr>
        <p:blipFill>
          <a:blip r:embed="rId2"/>
          <a:stretch>
            <a:fillRect/>
          </a:stretch>
        </p:blipFill>
        <p:spPr>
          <a:xfrm>
            <a:off x="336998" y="82890"/>
            <a:ext cx="1112769" cy="1112769"/>
          </a:xfrm>
          <a:prstGeom prst="rect">
            <a:avLst/>
          </a:prstGeom>
        </p:spPr>
      </p:pic>
    </p:spTree>
    <p:extLst>
      <p:ext uri="{BB962C8B-B14F-4D97-AF65-F5344CB8AC3E}">
        <p14:creationId xmlns:p14="http://schemas.microsoft.com/office/powerpoint/2010/main" val="594806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59A6-3FE9-D035-08AB-03161BA58239}"/>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21B0CCEC-E718-8995-9CCF-6A406C6567D2}"/>
              </a:ext>
            </a:extLst>
          </p:cNvPr>
          <p:cNvSpPr>
            <a:spLocks noGrp="1"/>
          </p:cNvSpPr>
          <p:nvPr>
            <p:ph idx="1"/>
          </p:nvPr>
        </p:nvSpPr>
        <p:spPr>
          <a:xfrm>
            <a:off x="609599" y="1287379"/>
            <a:ext cx="11196835" cy="4838789"/>
          </a:xfrm>
        </p:spPr>
        <p:txBody>
          <a:bodyPr>
            <a:normAutofit/>
          </a:bodyPr>
          <a:lstStyle/>
          <a:p>
            <a:pPr marL="0" marR="0" lvl="0" indent="0">
              <a:lnSpc>
                <a:spcPct val="115000"/>
              </a:lnSpc>
              <a:spcBef>
                <a:spcPts val="0"/>
              </a:spcBef>
              <a:spcAft>
                <a:spcPts val="0"/>
              </a:spcAft>
              <a:buNone/>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When the bike is in a stopped position, it may be difficult to get it going again, PLEASE </a:t>
            </a:r>
            <a:r>
              <a:rPr lang="de-DE" sz="2200" b="1" dirty="0">
                <a:solidFill>
                  <a:srgbClr val="000000"/>
                </a:solidFill>
                <a:effectLst/>
                <a:uFill>
                  <a:solidFill>
                    <a:srgbClr val="000000"/>
                  </a:solidFill>
                </a:uFill>
                <a:latin typeface="Aptos" panose="020B0004020202020204" pitchFamily="34" charset="0"/>
                <a:ea typeface="Arial Unicode MS"/>
                <a:cs typeface="Arial Unicode MS"/>
              </a:rPr>
              <a:t>do not</a:t>
            </a:r>
            <a:r>
              <a:rPr lang="en-US" sz="2200" b="1" dirty="0">
                <a:solidFill>
                  <a:srgbClr val="000000"/>
                </a:solidFill>
                <a:effectLst/>
                <a:uFill>
                  <a:solidFill>
                    <a:srgbClr val="000000"/>
                  </a:solidFill>
                </a:uFill>
                <a:latin typeface="Aptos" panose="020B0004020202020204" pitchFamily="34" charset="0"/>
                <a:ea typeface="Arial Unicode MS"/>
                <a:cs typeface="Arial Unicode MS"/>
              </a:rPr>
              <a:t> force the pedals.</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Remember you </a:t>
            </a:r>
            <a:r>
              <a:rPr lang="en-US" sz="2200" b="1" i="1" dirty="0">
                <a:solidFill>
                  <a:srgbClr val="000000"/>
                </a:solidFill>
                <a:effectLst/>
                <a:uFill>
                  <a:solidFill>
                    <a:srgbClr val="000000"/>
                  </a:solidFill>
                </a:uFill>
                <a:latin typeface="Aptos" panose="020B0004020202020204" pitchFamily="34" charset="0"/>
                <a:ea typeface="Arial Unicode MS"/>
                <a:cs typeface="Arial Unicode MS"/>
              </a:rPr>
              <a:t>must be pedaling </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to shift gears. Alert the Ride Leader or Safety if you need help. You may need to get off the bike and push OR while the bike is stopped enlist help of another volunteer who when they raise the rear wheel, pedal and down shift the gears while rotating the pedals. </a:t>
            </a:r>
          </a:p>
          <a:p>
            <a:pPr marL="0" marR="0" lvl="0" indent="0">
              <a:lnSpc>
                <a:spcPct val="115000"/>
              </a:lnSpc>
              <a:spcBef>
                <a:spcPts val="0"/>
              </a:spcBef>
              <a:spcAft>
                <a:spcPts val="0"/>
              </a:spcAft>
              <a:buNone/>
            </a:pPr>
            <a:endParaRPr lang="en-US" sz="14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lvl="0" indent="0">
              <a:lnSpc>
                <a:spcPct val="115000"/>
              </a:lnSpc>
              <a:spcBef>
                <a:spcPts val="0"/>
              </a:spcBef>
              <a:spcAft>
                <a:spcPts val="0"/>
              </a:spcAft>
              <a:buNone/>
            </a:pPr>
            <a:r>
              <a:rPr lang="en-US" sz="2200" dirty="0">
                <a:solidFill>
                  <a:srgbClr val="000000"/>
                </a:solidFill>
                <a:uFill>
                  <a:solidFill>
                    <a:srgbClr val="000000"/>
                  </a:solidFill>
                </a:uFill>
                <a:latin typeface="Aptos" panose="020B0004020202020204" pitchFamily="34" charset="0"/>
                <a:ea typeface="Arial Unicode MS"/>
                <a:cs typeface="Arial Unicode MS"/>
              </a:rPr>
              <a:t>Remember to </a:t>
            </a:r>
            <a:r>
              <a:rPr lang="en-US" sz="2200" b="1" i="1" dirty="0">
                <a:solidFill>
                  <a:schemeClr val="accent1"/>
                </a:solidFill>
                <a:uFill>
                  <a:solidFill>
                    <a:srgbClr val="000000"/>
                  </a:solidFill>
                </a:uFill>
                <a:latin typeface="Aptos" panose="020B0004020202020204" pitchFamily="34" charset="0"/>
                <a:ea typeface="Arial Unicode MS"/>
                <a:cs typeface="Arial Unicode MS"/>
              </a:rPr>
              <a:t>D</a:t>
            </a:r>
            <a:r>
              <a:rPr lang="en-US" sz="2200" b="1" i="1" dirty="0">
                <a:solidFill>
                  <a:schemeClr val="accent1"/>
                </a:solidFill>
                <a:effectLst/>
                <a:uFill>
                  <a:solidFill>
                    <a:srgbClr val="000000"/>
                  </a:solidFill>
                </a:uFill>
                <a:latin typeface="Aptos" panose="020B0004020202020204" pitchFamily="34" charset="0"/>
                <a:ea typeface="Arial Unicode MS"/>
                <a:cs typeface="Arial Unicode MS"/>
              </a:rPr>
              <a:t>ownshift, Downshift, Downshift </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before stopping or even slowing down. This will help prevent difficult starts. Remember to </a:t>
            </a:r>
            <a:r>
              <a:rPr lang="en-US" sz="2200" b="1" i="1" dirty="0">
                <a:solidFill>
                  <a:srgbClr val="000000"/>
                </a:solidFill>
                <a:effectLst/>
                <a:uFill>
                  <a:solidFill>
                    <a:srgbClr val="000000"/>
                  </a:solidFill>
                </a:uFill>
                <a:latin typeface="Aptos" panose="020B0004020202020204" pitchFamily="34" charset="0"/>
                <a:ea typeface="Arial Unicode MS"/>
                <a:cs typeface="Arial Unicode MS"/>
              </a:rPr>
              <a:t>leave the bike in a low gear </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(1 or 2) when stopping, getting off, as well as before entering and storing the bike in the Shed for the next ride.  </a:t>
            </a:r>
          </a:p>
          <a:p>
            <a:endParaRPr lang="en-US" dirty="0"/>
          </a:p>
        </p:txBody>
      </p:sp>
      <p:pic>
        <p:nvPicPr>
          <p:cNvPr id="6" name="Picture 5">
            <a:extLst>
              <a:ext uri="{FF2B5EF4-FFF2-40B4-BE49-F238E27FC236}">
                <a16:creationId xmlns:a16="http://schemas.microsoft.com/office/drawing/2014/main" id="{551AC9C0-8B10-FC19-3A9B-6B1C74A81E80}"/>
              </a:ext>
            </a:extLst>
          </p:cNvPr>
          <p:cNvPicPr>
            <a:picLocks noChangeAspect="1"/>
          </p:cNvPicPr>
          <p:nvPr/>
        </p:nvPicPr>
        <p:blipFill>
          <a:blip r:embed="rId2"/>
          <a:stretch>
            <a:fillRect/>
          </a:stretch>
        </p:blipFill>
        <p:spPr>
          <a:xfrm>
            <a:off x="461765" y="174610"/>
            <a:ext cx="1112769" cy="1112769"/>
          </a:xfrm>
          <a:prstGeom prst="rect">
            <a:avLst/>
          </a:prstGeom>
        </p:spPr>
      </p:pic>
    </p:spTree>
    <p:extLst>
      <p:ext uri="{BB962C8B-B14F-4D97-AF65-F5344CB8AC3E}">
        <p14:creationId xmlns:p14="http://schemas.microsoft.com/office/powerpoint/2010/main" val="4261688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B8EF-DE8C-2E37-C95B-8E0725DFEA86}"/>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AF6158A6-18CA-3A5F-7EB0-59C4AA2C9440}"/>
              </a:ext>
            </a:extLst>
          </p:cNvPr>
          <p:cNvSpPr>
            <a:spLocks noGrp="1"/>
          </p:cNvSpPr>
          <p:nvPr>
            <p:ph idx="1"/>
          </p:nvPr>
        </p:nvSpPr>
        <p:spPr>
          <a:xfrm>
            <a:off x="609600" y="1311443"/>
            <a:ext cx="11196835" cy="4814726"/>
          </a:xfrm>
        </p:spPr>
        <p:txBody>
          <a:bodyPr>
            <a:normAutofit/>
          </a:bodyPr>
          <a:lstStyle/>
          <a:p>
            <a:pPr marL="0" marR="0" lvl="0" indent="0">
              <a:lnSpc>
                <a:spcPct val="115000"/>
              </a:lnSpc>
              <a:spcBef>
                <a:spcPts val="0"/>
              </a:spcBef>
              <a:spcAft>
                <a:spcPts val="0"/>
              </a:spcAft>
              <a:buNone/>
            </a:pPr>
            <a:r>
              <a:rPr lang="en-US" sz="2400" b="1" dirty="0">
                <a:solidFill>
                  <a:srgbClr val="000000"/>
                </a:solidFill>
                <a:effectLst/>
                <a:uFill>
                  <a:solidFill>
                    <a:srgbClr val="000000"/>
                  </a:solidFill>
                </a:uFill>
                <a:latin typeface="Aptos" panose="020B0004020202020204" pitchFamily="34" charset="0"/>
                <a:ea typeface="Arial Unicode MS"/>
                <a:cs typeface="Arial Unicode MS"/>
              </a:rPr>
              <a:t>What do I do if something does not seem </a:t>
            </a:r>
            <a:r>
              <a:rPr lang="en-US" sz="2400" b="1" dirty="0">
                <a:solidFill>
                  <a:srgbClr val="000000"/>
                </a:solidFill>
                <a:uFill>
                  <a:solidFill>
                    <a:srgbClr val="000000"/>
                  </a:solidFill>
                </a:uFill>
                <a:latin typeface="Aptos" panose="020B0004020202020204" pitchFamily="34" charset="0"/>
                <a:ea typeface="Arial Unicode MS"/>
                <a:cs typeface="Arial Unicode MS"/>
              </a:rPr>
              <a:t>right or works correctly, or hear an unusual noise?</a:t>
            </a:r>
            <a:endParaRPr lang="en-US" sz="2400" b="1" dirty="0">
              <a:solidFill>
                <a:srgbClr val="000000"/>
              </a:solidFill>
              <a:effectLst/>
              <a:uFill>
                <a:solidFill>
                  <a:srgbClr val="000000"/>
                </a:solidFill>
              </a:uFill>
              <a:latin typeface="Aptos" panose="020B0004020202020204" pitchFamily="34" charset="0"/>
              <a:ea typeface="Arial Unicode MS"/>
              <a:cs typeface="Arial Unicode MS"/>
            </a:endParaRPr>
          </a:p>
          <a:p>
            <a:pPr marL="0" marR="0" lvl="0" indent="0">
              <a:lnSpc>
                <a:spcPct val="115000"/>
              </a:lnSpc>
              <a:spcBef>
                <a:spcPts val="0"/>
              </a:spcBef>
              <a:spcAft>
                <a:spcPts val="0"/>
              </a:spcAft>
              <a:buNone/>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It</a:t>
            </a:r>
            <a:r>
              <a:rPr lang="de-DE" sz="2200" dirty="0">
                <a:solidFill>
                  <a:srgbClr val="000000"/>
                </a:solidFill>
                <a:effectLst/>
                <a:uFill>
                  <a:solidFill>
                    <a:srgbClr val="000000"/>
                  </a:solidFill>
                </a:uFill>
                <a:latin typeface="Aptos" panose="020B0004020202020204" pitchFamily="34" charset="0"/>
                <a:ea typeface="Arial Unicode MS"/>
                <a:cs typeface="Arial Unicode MS"/>
              </a:rPr>
              <a:t> is</a:t>
            </a:r>
            <a:r>
              <a:rPr lang="en-US" sz="2200" dirty="0">
                <a:solidFill>
                  <a:srgbClr val="000000"/>
                </a:solidFill>
                <a:effectLst/>
                <a:uFill>
                  <a:solidFill>
                    <a:srgbClr val="000000"/>
                  </a:solidFill>
                </a:uFill>
                <a:latin typeface="Aptos" panose="020B0004020202020204" pitchFamily="34" charset="0"/>
                <a:ea typeface="Arial Unicode MS"/>
                <a:cs typeface="Arial Unicode MS"/>
              </a:rPr>
              <a:t> important to stop, perhaps get off the bike and see what is causing the problem instead of trying to muscle through it. Alert the Ride Leader.  </a:t>
            </a:r>
            <a:r>
              <a:rPr lang="en-US" sz="2200" b="1" dirty="0">
                <a:solidFill>
                  <a:srgbClr val="000000"/>
                </a:solidFill>
                <a:effectLst/>
                <a:uFill>
                  <a:solidFill>
                    <a:srgbClr val="000000"/>
                  </a:solidFill>
                </a:uFill>
                <a:latin typeface="Aptos" panose="020B0004020202020204" pitchFamily="34" charset="0"/>
                <a:ea typeface="Arial Unicode MS"/>
                <a:cs typeface="Arial Unicode MS"/>
              </a:rPr>
              <a:t>STOP, OBSERVE, ASSESS</a:t>
            </a:r>
          </a:p>
          <a:p>
            <a:pPr marL="0" marR="0" indent="0">
              <a:lnSpc>
                <a:spcPct val="115000"/>
              </a:lnSpc>
              <a:spcBef>
                <a:spcPts val="0"/>
              </a:spcBef>
              <a:spcAft>
                <a:spcPts val="0"/>
              </a:spcAft>
              <a:buNone/>
            </a:pPr>
            <a:endParaRPr lang="en-US" sz="1500" b="1" dirty="0">
              <a:solidFill>
                <a:srgbClr val="000000"/>
              </a:solidFill>
              <a:effectLst/>
              <a:uFill>
                <a:solidFill>
                  <a:srgbClr val="000000"/>
                </a:solidFill>
              </a:uFill>
              <a:latin typeface="Aptos" panose="020B0004020202020204" pitchFamily="34" charset="0"/>
              <a:ea typeface="Arial Unicode MS"/>
              <a:cs typeface="Arial Unicode MS"/>
            </a:endParaRPr>
          </a:p>
          <a:p>
            <a:pPr marL="0" marR="0" indent="0">
              <a:lnSpc>
                <a:spcPct val="115000"/>
              </a:lnSpc>
              <a:spcBef>
                <a:spcPts val="0"/>
              </a:spcBef>
              <a:spcAft>
                <a:spcPts val="0"/>
              </a:spcAft>
              <a:buNone/>
            </a:pPr>
            <a:r>
              <a:rPr lang="en-US" sz="2400" b="1" dirty="0">
                <a:solidFill>
                  <a:srgbClr val="000000"/>
                </a:solidFill>
                <a:uFill>
                  <a:solidFill>
                    <a:srgbClr val="000000"/>
                  </a:solidFill>
                </a:uFill>
                <a:latin typeface="Aptos" panose="020B0004020202020204" pitchFamily="34" charset="0"/>
                <a:ea typeface="Arial Unicode MS"/>
                <a:cs typeface="Arial Unicode MS"/>
              </a:rPr>
              <a:t>What if there is a Medical Emergency?</a:t>
            </a:r>
            <a:endParaRPr lang="en-US" sz="2400" dirty="0">
              <a:solidFill>
                <a:srgbClr val="000000"/>
              </a:solidFill>
              <a:uFill>
                <a:solidFill>
                  <a:srgbClr val="000000"/>
                </a:solidFill>
              </a:uFill>
              <a:latin typeface="Aptos" panose="020B0004020202020204" pitchFamily="34" charset="0"/>
              <a:ea typeface="Arial Unicode MS"/>
              <a:cs typeface="Arial Unicode MS"/>
            </a:endParaRPr>
          </a:p>
          <a:p>
            <a:pPr marL="0" lvl="0" indent="0">
              <a:lnSpc>
                <a:spcPct val="115000"/>
              </a:lnSpc>
              <a:spcBef>
                <a:spcPts val="0"/>
              </a:spcBef>
              <a:buNone/>
            </a:pPr>
            <a:r>
              <a:rPr lang="en-US" sz="2200" dirty="0">
                <a:solidFill>
                  <a:srgbClr val="000000"/>
                </a:solidFill>
                <a:uFill>
                  <a:solidFill>
                    <a:srgbClr val="000000"/>
                  </a:solidFill>
                </a:uFill>
                <a:latin typeface="Aptos" panose="020B0004020202020204" pitchFamily="34" charset="0"/>
                <a:ea typeface="Arial Unicode MS"/>
                <a:cs typeface="Arial Unicode MS"/>
              </a:rPr>
              <a:t>We follow the </a:t>
            </a:r>
            <a:r>
              <a:rPr lang="ar-SA" sz="2200" dirty="0">
                <a:solidFill>
                  <a:srgbClr val="000000"/>
                </a:solidFill>
                <a:uFill>
                  <a:solidFill>
                    <a:srgbClr val="000000"/>
                  </a:solidFill>
                </a:uFill>
                <a:latin typeface="Aptos" panose="020B0004020202020204" pitchFamily="34" charset="0"/>
                <a:ea typeface="Arial Unicode MS"/>
                <a:cs typeface="Arial Unicode MS"/>
              </a:rPr>
              <a:t>“</a:t>
            </a:r>
            <a:r>
              <a:rPr lang="en-US" sz="2200" dirty="0">
                <a:solidFill>
                  <a:srgbClr val="000000"/>
                </a:solidFill>
                <a:uFill>
                  <a:solidFill>
                    <a:srgbClr val="000000"/>
                  </a:solidFill>
                </a:uFill>
                <a:latin typeface="Aptos" panose="020B0004020202020204" pitchFamily="34" charset="0"/>
                <a:ea typeface="Arial Unicode MS"/>
                <a:cs typeface="Arial Unicode MS"/>
              </a:rPr>
              <a:t>Good Samaritan Law</a:t>
            </a:r>
            <a:r>
              <a:rPr lang="de-DE" sz="2200" dirty="0">
                <a:solidFill>
                  <a:srgbClr val="000000"/>
                </a:solidFill>
                <a:uFill>
                  <a:solidFill>
                    <a:srgbClr val="000000"/>
                  </a:solidFill>
                </a:uFill>
                <a:latin typeface="Aptos" panose="020B0004020202020204" pitchFamily="34" charset="0"/>
                <a:ea typeface="Arial Unicode MS"/>
                <a:cs typeface="Arial Unicode MS"/>
              </a:rPr>
              <a:t>”</a:t>
            </a:r>
            <a:r>
              <a:rPr lang="en-US" sz="2200" dirty="0">
                <a:solidFill>
                  <a:srgbClr val="000000"/>
                </a:solidFill>
                <a:uFill>
                  <a:solidFill>
                    <a:srgbClr val="000000"/>
                  </a:solidFill>
                </a:uFill>
                <a:latin typeface="Aptos" panose="020B0004020202020204" pitchFamily="34" charset="0"/>
                <a:ea typeface="Arial Unicode MS"/>
                <a:cs typeface="Arial Unicode MS"/>
              </a:rPr>
              <a:t> to rescue (first aid, CPR, call 911). This protects all of us from liability if unintended consequences result from our assistance. We are not medical professionals. The Ride Leader will alert the facility contact</a:t>
            </a:r>
          </a:p>
          <a:p>
            <a:pPr marL="0" indent="0">
              <a:buNone/>
            </a:pPr>
            <a:endParaRPr lang="en-US" sz="2400" dirty="0"/>
          </a:p>
        </p:txBody>
      </p:sp>
      <p:pic>
        <p:nvPicPr>
          <p:cNvPr id="4" name="Picture 3">
            <a:extLst>
              <a:ext uri="{FF2B5EF4-FFF2-40B4-BE49-F238E27FC236}">
                <a16:creationId xmlns:a16="http://schemas.microsoft.com/office/drawing/2014/main" id="{39B38200-57BC-099E-A0DA-05C9B7083810}"/>
              </a:ext>
            </a:extLst>
          </p:cNvPr>
          <p:cNvPicPr>
            <a:picLocks noChangeAspect="1"/>
          </p:cNvPicPr>
          <p:nvPr/>
        </p:nvPicPr>
        <p:blipFill>
          <a:blip r:embed="rId2"/>
          <a:stretch>
            <a:fillRect/>
          </a:stretch>
        </p:blipFill>
        <p:spPr>
          <a:xfrm>
            <a:off x="277250" y="155694"/>
            <a:ext cx="1112769" cy="1112769"/>
          </a:xfrm>
          <a:prstGeom prst="rect">
            <a:avLst/>
          </a:prstGeom>
        </p:spPr>
      </p:pic>
    </p:spTree>
    <p:extLst>
      <p:ext uri="{BB962C8B-B14F-4D97-AF65-F5344CB8AC3E}">
        <p14:creationId xmlns:p14="http://schemas.microsoft.com/office/powerpoint/2010/main" val="580877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7411-B31E-B26C-49D8-DB3ABAFFEA89}"/>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5DE5A87E-4893-E2A8-745C-89DD3E83B5AB}"/>
              </a:ext>
            </a:extLst>
          </p:cNvPr>
          <p:cNvSpPr>
            <a:spLocks noGrp="1"/>
          </p:cNvSpPr>
          <p:nvPr>
            <p:ph idx="1"/>
          </p:nvPr>
        </p:nvSpPr>
        <p:spPr/>
        <p:txBody>
          <a:bodyPr>
            <a:normAutofit lnSpcReduction="10000"/>
          </a:bodyPr>
          <a:lstStyle/>
          <a:p>
            <a:pPr marL="0" marR="0" indent="0">
              <a:lnSpc>
                <a:spcPct val="115000"/>
              </a:lnSpc>
              <a:spcBef>
                <a:spcPts val="0"/>
              </a:spcBef>
              <a:spcAft>
                <a:spcPts val="0"/>
              </a:spcAft>
              <a:buNone/>
            </a:pPr>
            <a:r>
              <a:rPr lang="en-US" sz="2800" b="1" dirty="0">
                <a:solidFill>
                  <a:srgbClr val="000000"/>
                </a:solidFill>
                <a:effectLst/>
                <a:uFill>
                  <a:solidFill>
                    <a:srgbClr val="000000"/>
                  </a:solidFill>
                </a:uFill>
                <a:latin typeface="Aptos" panose="020B0004020202020204" pitchFamily="34" charset="0"/>
                <a:ea typeface="Arial Unicode MS"/>
                <a:cs typeface="Arial Unicode MS"/>
              </a:rPr>
              <a:t>What if the Pilot or Safety is hard of hearing?</a:t>
            </a:r>
            <a:endParaRPr lang="en-US" sz="28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lvl="0" indent="0">
              <a:lnSpc>
                <a:spcPct val="115000"/>
              </a:lnSpc>
              <a:spcBef>
                <a:spcPts val="0"/>
              </a:spcBef>
              <a:spcAft>
                <a:spcPts val="0"/>
              </a:spcAft>
              <a:buNone/>
            </a:pPr>
            <a:r>
              <a:rPr lang="en-US" sz="2400" dirty="0">
                <a:solidFill>
                  <a:srgbClr val="000000"/>
                </a:solidFill>
                <a:effectLst/>
                <a:uFill>
                  <a:solidFill>
                    <a:srgbClr val="000000"/>
                  </a:solidFill>
                </a:uFill>
                <a:latin typeface="Aptos" panose="020B0004020202020204" pitchFamily="34" charset="0"/>
                <a:ea typeface="Arial Unicode MS"/>
                <a:cs typeface="Arial Unicode MS"/>
              </a:rPr>
              <a:t>Please communicate this to the ride team, including the Wheeler. Consider establishing a hand signal system for communicating with each other before you begin riding. Pilots and Safeties may also use bicycle hand signals </a:t>
            </a:r>
          </a:p>
          <a:p>
            <a:pPr marL="0" marR="0">
              <a:lnSpc>
                <a:spcPct val="115000"/>
              </a:lnSpc>
              <a:spcBef>
                <a:spcPts val="0"/>
              </a:spcBef>
              <a:spcAft>
                <a:spcPts val="0"/>
              </a:spcAft>
            </a:pPr>
            <a:endParaRPr lang="en-US" sz="2800" dirty="0">
              <a:solidFill>
                <a:srgbClr val="000000"/>
              </a:solidFill>
              <a:effectLst/>
              <a:uFill>
                <a:solidFill>
                  <a:srgbClr val="000000"/>
                </a:solidFill>
              </a:uFill>
              <a:latin typeface="Arial" panose="020B0604020202020204" pitchFamily="34" charset="0"/>
              <a:ea typeface="Arial Unicode MS"/>
              <a:cs typeface="Arial Unicode MS"/>
            </a:endParaRPr>
          </a:p>
          <a:p>
            <a:pPr marL="0" marR="0" indent="0">
              <a:lnSpc>
                <a:spcPct val="115000"/>
              </a:lnSpc>
              <a:spcBef>
                <a:spcPts val="0"/>
              </a:spcBef>
              <a:spcAft>
                <a:spcPts val="0"/>
              </a:spcAft>
              <a:buNone/>
            </a:pPr>
            <a:r>
              <a:rPr lang="en-US" sz="2800" b="1" dirty="0">
                <a:solidFill>
                  <a:srgbClr val="000000"/>
                </a:solidFill>
                <a:uFill>
                  <a:solidFill>
                    <a:srgbClr val="000000"/>
                  </a:solidFill>
                </a:uFill>
                <a:latin typeface="Aptos" panose="020B0004020202020204" pitchFamily="34" charset="0"/>
                <a:ea typeface="Arial Unicode MS"/>
                <a:cs typeface="Arial Unicode MS"/>
              </a:rPr>
              <a:t>What if the Wheeler is non-communicative?</a:t>
            </a:r>
            <a:endParaRPr lang="en-US" sz="2800" dirty="0">
              <a:solidFill>
                <a:srgbClr val="000000"/>
              </a:solidFill>
              <a:uFill>
                <a:solidFill>
                  <a:srgbClr val="000000"/>
                </a:solidFill>
              </a:uFill>
              <a:latin typeface="Aptos" panose="020B0004020202020204" pitchFamily="34" charset="0"/>
              <a:ea typeface="Arial Unicode MS"/>
              <a:cs typeface="Arial Unicode MS"/>
            </a:endParaRPr>
          </a:p>
          <a:p>
            <a:pPr marL="0" lvl="0" indent="0">
              <a:lnSpc>
                <a:spcPct val="115000"/>
              </a:lnSpc>
              <a:spcBef>
                <a:spcPts val="0"/>
              </a:spcBef>
              <a:buNone/>
            </a:pPr>
            <a:r>
              <a:rPr lang="en-US" sz="2400" dirty="0">
                <a:solidFill>
                  <a:srgbClr val="000000"/>
                </a:solidFill>
                <a:uFill>
                  <a:solidFill>
                    <a:srgbClr val="000000"/>
                  </a:solidFill>
                </a:uFill>
                <a:latin typeface="Aptos" panose="020B0004020202020204" pitchFamily="34" charset="0"/>
                <a:ea typeface="Arial Unicode MS"/>
                <a:cs typeface="Arial Unicode MS"/>
              </a:rPr>
              <a:t>The Safety should keep a close eye on the Wheeler. The Pilot or Safety may choose to  stop occasionally to check in with the Wheeler face-to-face</a:t>
            </a:r>
          </a:p>
          <a:p>
            <a:pPr marL="0" marR="0" indent="0">
              <a:lnSpc>
                <a:spcPct val="115000"/>
              </a:lnSpc>
              <a:spcBef>
                <a:spcPts val="0"/>
              </a:spcBef>
              <a:spcAft>
                <a:spcPts val="0"/>
              </a:spcAft>
              <a:buNone/>
            </a:pPr>
            <a:endParaRPr lang="en-US" sz="2800" dirty="0">
              <a:solidFill>
                <a:srgbClr val="000000"/>
              </a:solidFill>
              <a:effectLst/>
              <a:uFill>
                <a:solidFill>
                  <a:srgbClr val="000000"/>
                </a:solidFill>
              </a:uFill>
              <a:latin typeface="Arial" panose="020B0604020202020204" pitchFamily="34" charset="0"/>
              <a:ea typeface="Arial Unicode MS"/>
              <a:cs typeface="Arial Unicode MS"/>
            </a:endParaRPr>
          </a:p>
          <a:p>
            <a:pPr marL="0" marR="0" indent="0">
              <a:lnSpc>
                <a:spcPct val="115000"/>
              </a:lnSpc>
              <a:spcBef>
                <a:spcPts val="0"/>
              </a:spcBef>
              <a:spcAft>
                <a:spcPts val="0"/>
              </a:spcAft>
              <a:buNone/>
            </a:pPr>
            <a:r>
              <a:rPr lang="en-US" sz="2800" b="1" dirty="0">
                <a:solidFill>
                  <a:srgbClr val="000000"/>
                </a:solidFill>
                <a:effectLst/>
                <a:uFill>
                  <a:solidFill>
                    <a:srgbClr val="000000"/>
                  </a:solidFill>
                </a:uFill>
                <a:latin typeface="Arial" panose="020B0604020202020204" pitchFamily="34" charset="0"/>
                <a:ea typeface="Arial Unicode MS"/>
                <a:cs typeface="Arial Unicode MS"/>
              </a:rPr>
              <a:t> </a:t>
            </a:r>
            <a:endParaRPr lang="en-US" sz="2800" dirty="0"/>
          </a:p>
        </p:txBody>
      </p:sp>
      <p:pic>
        <p:nvPicPr>
          <p:cNvPr id="4" name="Picture 3">
            <a:extLst>
              <a:ext uri="{FF2B5EF4-FFF2-40B4-BE49-F238E27FC236}">
                <a16:creationId xmlns:a16="http://schemas.microsoft.com/office/drawing/2014/main" id="{278F4174-C8F1-9793-D120-11320F6B3467}"/>
              </a:ext>
            </a:extLst>
          </p:cNvPr>
          <p:cNvPicPr>
            <a:picLocks noChangeAspect="1"/>
          </p:cNvPicPr>
          <p:nvPr/>
        </p:nvPicPr>
        <p:blipFill>
          <a:blip r:embed="rId2"/>
          <a:stretch>
            <a:fillRect/>
          </a:stretch>
        </p:blipFill>
        <p:spPr>
          <a:xfrm>
            <a:off x="324298" y="249307"/>
            <a:ext cx="1112769" cy="1112769"/>
          </a:xfrm>
          <a:prstGeom prst="rect">
            <a:avLst/>
          </a:prstGeom>
        </p:spPr>
      </p:pic>
    </p:spTree>
    <p:extLst>
      <p:ext uri="{BB962C8B-B14F-4D97-AF65-F5344CB8AC3E}">
        <p14:creationId xmlns:p14="http://schemas.microsoft.com/office/powerpoint/2010/main" val="3944022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240A-6512-0D7A-99DC-E97B5D35D0FF}"/>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85101737-8AFD-0B44-8A65-E2482631B186}"/>
              </a:ext>
            </a:extLst>
          </p:cNvPr>
          <p:cNvSpPr>
            <a:spLocks noGrp="1"/>
          </p:cNvSpPr>
          <p:nvPr>
            <p:ph idx="1"/>
          </p:nvPr>
        </p:nvSpPr>
        <p:spPr>
          <a:xfrm>
            <a:off x="609600" y="1417638"/>
            <a:ext cx="11592910" cy="4525963"/>
          </a:xfrm>
        </p:spPr>
        <p:txBody>
          <a:bodyPr>
            <a:noAutofit/>
          </a:bodyPr>
          <a:lstStyle/>
          <a:p>
            <a:pPr marL="0" marR="0" indent="0">
              <a:lnSpc>
                <a:spcPct val="115000"/>
              </a:lnSpc>
              <a:spcBef>
                <a:spcPts val="0"/>
              </a:spcBef>
              <a:spcAft>
                <a:spcPts val="0"/>
              </a:spcAft>
              <a:buNone/>
            </a:pPr>
            <a:r>
              <a:rPr lang="en-US" sz="2600" b="1" dirty="0">
                <a:solidFill>
                  <a:srgbClr val="000000"/>
                </a:solidFill>
                <a:effectLst/>
                <a:uFill>
                  <a:solidFill>
                    <a:srgbClr val="000000"/>
                  </a:solidFill>
                </a:uFill>
                <a:latin typeface="Aptos" panose="020B0004020202020204" pitchFamily="34" charset="0"/>
                <a:ea typeface="Arial Unicode MS"/>
                <a:cs typeface="Arial Unicode MS"/>
              </a:rPr>
              <a:t>What if it starts raining on the ride?</a:t>
            </a:r>
            <a:endParaRPr lang="en-US" sz="26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lvl="0" indent="0">
              <a:lnSpc>
                <a:spcPct val="115000"/>
              </a:lnSpc>
              <a:spcBef>
                <a:spcPts val="0"/>
              </a:spcBef>
              <a:spcAft>
                <a:spcPts val="0"/>
              </a:spcAft>
              <a:buNone/>
            </a:pPr>
            <a:r>
              <a:rPr lang="en-US" sz="2400" dirty="0">
                <a:solidFill>
                  <a:srgbClr val="000000"/>
                </a:solidFill>
                <a:effectLst/>
                <a:uFill>
                  <a:solidFill>
                    <a:srgbClr val="000000"/>
                  </a:solidFill>
                </a:uFill>
                <a:latin typeface="Aptos" panose="020B0004020202020204" pitchFamily="34" charset="0"/>
                <a:ea typeface="Arial Unicode MS"/>
                <a:cs typeface="Arial Unicode MS"/>
              </a:rPr>
              <a:t>For safety reasons, rides are cancelled if it starts to rain. The </a:t>
            </a:r>
            <a:r>
              <a:rPr lang="en-US" sz="2400" dirty="0">
                <a:solidFill>
                  <a:srgbClr val="000000"/>
                </a:solidFill>
                <a:uFill>
                  <a:solidFill>
                    <a:srgbClr val="000000"/>
                  </a:solidFill>
                </a:uFill>
                <a:latin typeface="Aptos" panose="020B0004020202020204" pitchFamily="34" charset="0"/>
                <a:ea typeface="Arial Unicode MS"/>
                <a:cs typeface="Arial Unicode MS"/>
              </a:rPr>
              <a:t>Ride leader will alert the facility contact and direct bikes to return to the drop off location. Bike bags have ponchos that can be given to the Wheeler</a:t>
            </a:r>
            <a:endParaRPr lang="en-US" sz="2000" dirty="0">
              <a:solidFill>
                <a:srgbClr val="000000"/>
              </a:solidFill>
              <a:uFill>
                <a:solidFill>
                  <a:srgbClr val="000000"/>
                </a:solidFill>
              </a:uFill>
              <a:latin typeface="Aptos" panose="020B0004020202020204" pitchFamily="34" charset="0"/>
              <a:ea typeface="Arial Unicode MS"/>
              <a:cs typeface="Arial Unicode MS"/>
            </a:endParaRPr>
          </a:p>
          <a:p>
            <a:pPr marL="0" marR="0" lvl="0" indent="0">
              <a:lnSpc>
                <a:spcPct val="115000"/>
              </a:lnSpc>
              <a:spcBef>
                <a:spcPts val="0"/>
              </a:spcBef>
              <a:spcAft>
                <a:spcPts val="0"/>
              </a:spcAft>
              <a:buNone/>
            </a:pPr>
            <a:endParaRPr lang="en-US" sz="1800" dirty="0">
              <a:solidFill>
                <a:srgbClr val="000000"/>
              </a:solidFill>
              <a:uFill>
                <a:solidFill>
                  <a:srgbClr val="000000"/>
                </a:solidFill>
              </a:uFill>
              <a:latin typeface="Aptos" panose="020B0004020202020204" pitchFamily="34" charset="0"/>
              <a:ea typeface="Arial Unicode MS"/>
              <a:cs typeface="Arial Unicode MS"/>
            </a:endParaRPr>
          </a:p>
          <a:p>
            <a:pPr marL="0" marR="0" indent="0">
              <a:lnSpc>
                <a:spcPct val="115000"/>
              </a:lnSpc>
              <a:spcBef>
                <a:spcPts val="0"/>
              </a:spcBef>
              <a:spcAft>
                <a:spcPts val="0"/>
              </a:spcAft>
              <a:buNone/>
            </a:pPr>
            <a:r>
              <a:rPr lang="en-US" sz="2600" b="1" dirty="0">
                <a:solidFill>
                  <a:srgbClr val="000000"/>
                </a:solidFill>
                <a:uFill>
                  <a:solidFill>
                    <a:srgbClr val="000000"/>
                  </a:solidFill>
                </a:uFill>
                <a:latin typeface="Aptos" panose="020B0004020202020204" pitchFamily="34" charset="0"/>
                <a:ea typeface="Arial Unicode MS"/>
                <a:cs typeface="Arial Unicode MS"/>
              </a:rPr>
              <a:t>How do we deal with dogs and horses on the trail?</a:t>
            </a:r>
            <a:endParaRPr lang="en-US" sz="2600" dirty="0">
              <a:solidFill>
                <a:srgbClr val="000000"/>
              </a:solidFill>
              <a:uFill>
                <a:solidFill>
                  <a:srgbClr val="000000"/>
                </a:solidFill>
              </a:uFill>
              <a:latin typeface="Aptos" panose="020B0004020202020204" pitchFamily="34" charset="0"/>
              <a:ea typeface="Arial Unicode MS"/>
              <a:cs typeface="Arial Unicode MS"/>
            </a:endParaRPr>
          </a:p>
          <a:p>
            <a:pPr marL="0" lvl="0" indent="0">
              <a:lnSpc>
                <a:spcPct val="115000"/>
              </a:lnSpc>
              <a:spcBef>
                <a:spcPts val="0"/>
              </a:spcBef>
              <a:buNone/>
            </a:pPr>
            <a:r>
              <a:rPr lang="en-US" sz="2400" dirty="0">
                <a:solidFill>
                  <a:srgbClr val="000000"/>
                </a:solidFill>
                <a:uFill>
                  <a:solidFill>
                    <a:srgbClr val="000000"/>
                  </a:solidFill>
                </a:uFill>
                <a:latin typeface="Aptos" panose="020B0004020202020204" pitchFamily="34" charset="0"/>
                <a:ea typeface="Arial Unicode MS"/>
                <a:cs typeface="Arial Unicode MS"/>
              </a:rPr>
              <a:t>The Safety will go ahead, communicate with pet owners about oncoming bikes and then communicate with the Pilot (i.e. </a:t>
            </a:r>
            <a:r>
              <a:rPr lang="ar-SA" sz="2400" dirty="0">
                <a:solidFill>
                  <a:srgbClr val="000000"/>
                </a:solidFill>
                <a:uFill>
                  <a:solidFill>
                    <a:srgbClr val="000000"/>
                  </a:solidFill>
                </a:uFill>
                <a:latin typeface="Aptos" panose="020B0004020202020204" pitchFamily="34" charset="0"/>
                <a:ea typeface="Arial Unicode MS"/>
                <a:cs typeface="Arial Unicode MS"/>
              </a:rPr>
              <a:t>“</a:t>
            </a:r>
            <a:r>
              <a:rPr lang="en-US" sz="2400" dirty="0">
                <a:solidFill>
                  <a:srgbClr val="000000"/>
                </a:solidFill>
                <a:uFill>
                  <a:solidFill>
                    <a:srgbClr val="000000"/>
                  </a:solidFill>
                </a:uFill>
                <a:latin typeface="Aptos" panose="020B0004020202020204" pitchFamily="34" charset="0"/>
                <a:ea typeface="Arial Unicode MS"/>
                <a:cs typeface="Arial Unicode MS"/>
              </a:rPr>
              <a:t>Safe to go</a:t>
            </a:r>
            <a:r>
              <a:rPr lang="de-DE" sz="2400" dirty="0">
                <a:solidFill>
                  <a:srgbClr val="000000"/>
                </a:solidFill>
                <a:uFill>
                  <a:solidFill>
                    <a:srgbClr val="000000"/>
                  </a:solidFill>
                </a:uFill>
                <a:latin typeface="Aptos" panose="020B0004020202020204" pitchFamily="34" charset="0"/>
                <a:ea typeface="Arial Unicode MS"/>
                <a:cs typeface="Arial Unicode MS"/>
              </a:rPr>
              <a:t>” or </a:t>
            </a:r>
            <a:r>
              <a:rPr lang="ar-SA" sz="2400" dirty="0">
                <a:solidFill>
                  <a:srgbClr val="000000"/>
                </a:solidFill>
                <a:uFill>
                  <a:solidFill>
                    <a:srgbClr val="000000"/>
                  </a:solidFill>
                </a:uFill>
                <a:latin typeface="Aptos" panose="020B0004020202020204" pitchFamily="34" charset="0"/>
                <a:ea typeface="Arial Unicode MS"/>
                <a:cs typeface="Arial Unicode MS"/>
              </a:rPr>
              <a:t>“</a:t>
            </a:r>
            <a:r>
              <a:rPr lang="en-US" sz="2400" dirty="0">
                <a:solidFill>
                  <a:srgbClr val="000000"/>
                </a:solidFill>
                <a:uFill>
                  <a:solidFill>
                    <a:srgbClr val="000000"/>
                  </a:solidFill>
                </a:uFill>
                <a:latin typeface="Aptos" panose="020B0004020202020204" pitchFamily="34" charset="0"/>
                <a:ea typeface="Arial Unicode MS"/>
                <a:cs typeface="Arial Unicode MS"/>
              </a:rPr>
              <a:t>Proceed with </a:t>
            </a:r>
            <a:r>
              <a:rPr lang="fr-FR" sz="2400" dirty="0">
                <a:solidFill>
                  <a:srgbClr val="000000"/>
                </a:solidFill>
                <a:uFill>
                  <a:solidFill>
                    <a:srgbClr val="000000"/>
                  </a:solidFill>
                </a:uFill>
                <a:latin typeface="Aptos" panose="020B0004020202020204" pitchFamily="34" charset="0"/>
                <a:ea typeface="Arial Unicode MS"/>
                <a:cs typeface="Arial Unicode MS"/>
              </a:rPr>
              <a:t>caution</a:t>
            </a:r>
            <a:r>
              <a:rPr lang="de-DE" sz="2400" dirty="0">
                <a:solidFill>
                  <a:srgbClr val="000000"/>
                </a:solidFill>
                <a:uFill>
                  <a:solidFill>
                    <a:srgbClr val="000000"/>
                  </a:solidFill>
                </a:uFill>
                <a:latin typeface="Aptos" panose="020B0004020202020204" pitchFamily="34" charset="0"/>
                <a:ea typeface="Arial Unicode MS"/>
                <a:cs typeface="Arial Unicode MS"/>
              </a:rPr>
              <a:t>”). </a:t>
            </a:r>
            <a:r>
              <a:rPr lang="en-US" sz="2400" dirty="0">
                <a:solidFill>
                  <a:srgbClr val="000000"/>
                </a:solidFill>
                <a:uFill>
                  <a:solidFill>
                    <a:srgbClr val="000000"/>
                  </a:solidFill>
                </a:uFill>
                <a:latin typeface="Aptos" panose="020B0004020202020204" pitchFamily="34" charset="0"/>
                <a:ea typeface="Arial Unicode MS"/>
                <a:cs typeface="Arial Unicode MS"/>
              </a:rPr>
              <a:t>If a horse rider is encountered, it is advised to stop and talk to the rider as they approach</a:t>
            </a:r>
          </a:p>
          <a:p>
            <a:pPr marL="0" indent="0">
              <a:buNone/>
            </a:pPr>
            <a:endParaRPr lang="en-US" sz="2000" dirty="0"/>
          </a:p>
        </p:txBody>
      </p:sp>
      <p:pic>
        <p:nvPicPr>
          <p:cNvPr id="4" name="Picture 3">
            <a:extLst>
              <a:ext uri="{FF2B5EF4-FFF2-40B4-BE49-F238E27FC236}">
                <a16:creationId xmlns:a16="http://schemas.microsoft.com/office/drawing/2014/main" id="{B5504E44-AD48-7E1C-F8B3-AAB7223D360A}"/>
              </a:ext>
            </a:extLst>
          </p:cNvPr>
          <p:cNvPicPr>
            <a:picLocks noChangeAspect="1"/>
          </p:cNvPicPr>
          <p:nvPr/>
        </p:nvPicPr>
        <p:blipFill>
          <a:blip r:embed="rId2"/>
          <a:stretch>
            <a:fillRect/>
          </a:stretch>
        </p:blipFill>
        <p:spPr>
          <a:xfrm>
            <a:off x="609600" y="304869"/>
            <a:ext cx="1112769" cy="1112769"/>
          </a:xfrm>
          <a:prstGeom prst="rect">
            <a:avLst/>
          </a:prstGeom>
        </p:spPr>
      </p:pic>
    </p:spTree>
    <p:extLst>
      <p:ext uri="{BB962C8B-B14F-4D97-AF65-F5344CB8AC3E}">
        <p14:creationId xmlns:p14="http://schemas.microsoft.com/office/powerpoint/2010/main" val="1430255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6B59-AC04-15D1-EDB1-113697737F41}"/>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4E8497BD-21FD-6453-AF12-E2209DB1FE10}"/>
              </a:ext>
            </a:extLst>
          </p:cNvPr>
          <p:cNvSpPr>
            <a:spLocks noGrp="1"/>
          </p:cNvSpPr>
          <p:nvPr>
            <p:ph idx="1"/>
          </p:nvPr>
        </p:nvSpPr>
        <p:spPr>
          <a:xfrm>
            <a:off x="697832" y="1253729"/>
            <a:ext cx="11341768" cy="4525963"/>
          </a:xfrm>
        </p:spPr>
        <p:txBody>
          <a:bodyPr>
            <a:normAutofit/>
          </a:bodyPr>
          <a:lstStyle/>
          <a:p>
            <a:pPr marL="0" marR="0" lvl="0" indent="0">
              <a:lnSpc>
                <a:spcPct val="115000"/>
              </a:lnSpc>
              <a:spcBef>
                <a:spcPts val="0"/>
              </a:spcBef>
              <a:spcAft>
                <a:spcPts val="0"/>
              </a:spcAft>
              <a:buNone/>
            </a:pPr>
            <a:endParaRPr lang="en-US" sz="1400" b="1" dirty="0">
              <a:solidFill>
                <a:srgbClr val="000000"/>
              </a:solidFill>
              <a:effectLst/>
              <a:uFill>
                <a:solidFill>
                  <a:srgbClr val="000000"/>
                </a:solidFill>
              </a:uFill>
              <a:latin typeface="Aptos" panose="020B0004020202020204" pitchFamily="34" charset="0"/>
              <a:ea typeface="Arial Unicode MS"/>
              <a:cs typeface="Arial Unicode MS"/>
            </a:endParaRPr>
          </a:p>
          <a:p>
            <a:pPr marL="0" marR="0" lvl="0" indent="0">
              <a:lnSpc>
                <a:spcPct val="115000"/>
              </a:lnSpc>
              <a:spcBef>
                <a:spcPts val="0"/>
              </a:spcBef>
              <a:spcAft>
                <a:spcPts val="0"/>
              </a:spcAft>
              <a:buNone/>
            </a:pPr>
            <a:r>
              <a:rPr lang="en-US" sz="2400" b="1" dirty="0">
                <a:solidFill>
                  <a:srgbClr val="000000"/>
                </a:solidFill>
                <a:effectLst/>
                <a:uFill>
                  <a:solidFill>
                    <a:srgbClr val="000000"/>
                  </a:solidFill>
                </a:uFill>
                <a:latin typeface="Aptos" panose="020B0004020202020204" pitchFamily="34" charset="0"/>
                <a:ea typeface="Arial Unicode MS"/>
                <a:cs typeface="Arial Unicode MS"/>
              </a:rPr>
              <a:t>What is the Ride Log?</a:t>
            </a:r>
            <a:endParaRPr lang="en-US" sz="24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lvl="0" indent="0">
              <a:lnSpc>
                <a:spcPct val="115000"/>
              </a:lnSpc>
              <a:spcBef>
                <a:spcPts val="0"/>
              </a:spcBef>
              <a:spcAft>
                <a:spcPts val="0"/>
              </a:spcAft>
              <a:buNone/>
            </a:pPr>
            <a:r>
              <a:rPr lang="en-US" sz="2200" dirty="0">
                <a:solidFill>
                  <a:srgbClr val="000000"/>
                </a:solidFill>
                <a:effectLst/>
                <a:uFill>
                  <a:solidFill>
                    <a:srgbClr val="000000"/>
                  </a:solidFill>
                </a:uFill>
                <a:latin typeface="Aptos" panose="020B0004020202020204" pitchFamily="34" charset="0"/>
                <a:ea typeface="Arial Unicode MS"/>
                <a:cs typeface="Arial Unicode MS"/>
              </a:rPr>
              <a:t>The Ride Log is our accurate record of the rides. The Ride Leaders are responsible for filling out the ride log, then text/email to Bob Fitton</a:t>
            </a:r>
          </a:p>
          <a:p>
            <a:pPr marL="0" marR="0" lvl="0" indent="0">
              <a:lnSpc>
                <a:spcPct val="115000"/>
              </a:lnSpc>
              <a:spcBef>
                <a:spcPts val="0"/>
              </a:spcBef>
              <a:spcAft>
                <a:spcPts val="0"/>
              </a:spcAft>
              <a:buNone/>
            </a:pP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indent="0">
              <a:lnSpc>
                <a:spcPct val="115000"/>
              </a:lnSpc>
              <a:spcBef>
                <a:spcPts val="0"/>
              </a:spcBef>
              <a:spcAft>
                <a:spcPts val="0"/>
              </a:spcAft>
              <a:buNone/>
            </a:pPr>
            <a:r>
              <a:rPr lang="en-US" sz="2400" b="1" dirty="0">
                <a:solidFill>
                  <a:srgbClr val="000000"/>
                </a:solidFill>
                <a:uFill>
                  <a:solidFill>
                    <a:srgbClr val="000000"/>
                  </a:solidFill>
                </a:uFill>
                <a:latin typeface="Aptos" panose="020B0004020202020204" pitchFamily="34" charset="0"/>
                <a:ea typeface="Arial Unicode MS"/>
                <a:cs typeface="Arial Unicode MS"/>
              </a:rPr>
              <a:t>Who is responsible for communicating with the ride team before the ride? </a:t>
            </a:r>
            <a:endParaRPr lang="en-US" sz="2400" dirty="0">
              <a:solidFill>
                <a:srgbClr val="000000"/>
              </a:solidFill>
              <a:uFill>
                <a:solidFill>
                  <a:srgbClr val="000000"/>
                </a:solidFill>
              </a:uFill>
              <a:latin typeface="Aptos" panose="020B0004020202020204" pitchFamily="34" charset="0"/>
              <a:ea typeface="Arial Unicode MS"/>
              <a:cs typeface="Arial Unicode MS"/>
            </a:endParaRPr>
          </a:p>
          <a:p>
            <a:pPr lvl="0">
              <a:lnSpc>
                <a:spcPct val="115000"/>
              </a:lnSpc>
              <a:spcBef>
                <a:spcPts val="0"/>
              </a:spcBef>
              <a:buFont typeface="Symbol" panose="05050102010706020507" pitchFamily="18" charset="2"/>
              <a:buChar char=""/>
            </a:pPr>
            <a:r>
              <a:rPr lang="en-US" sz="2400" dirty="0">
                <a:solidFill>
                  <a:srgbClr val="000000"/>
                </a:solidFill>
                <a:uFill>
                  <a:solidFill>
                    <a:srgbClr val="000000"/>
                  </a:solidFill>
                </a:uFill>
                <a:latin typeface="Aptos" panose="020B0004020202020204" pitchFamily="34" charset="0"/>
                <a:ea typeface="Arial Unicode MS"/>
                <a:cs typeface="Arial Unicode MS"/>
              </a:rPr>
              <a:t>The Ride Leader will be in communication with the Facility, Pilots/Safeties. The Ride Leader is listed on </a:t>
            </a:r>
            <a:r>
              <a:rPr lang="en-US" sz="2400" dirty="0" err="1">
                <a:solidFill>
                  <a:srgbClr val="000000"/>
                </a:solidFill>
                <a:uFill>
                  <a:solidFill>
                    <a:srgbClr val="000000"/>
                  </a:solidFill>
                </a:uFill>
                <a:latin typeface="Aptos" panose="020B0004020202020204" pitchFamily="34" charset="0"/>
                <a:ea typeface="Arial Unicode MS"/>
                <a:cs typeface="Arial Unicode MS"/>
              </a:rPr>
              <a:t>SignUp</a:t>
            </a:r>
            <a:r>
              <a:rPr lang="en-US" sz="2400" dirty="0">
                <a:solidFill>
                  <a:srgbClr val="000000"/>
                </a:solidFill>
                <a:uFill>
                  <a:solidFill>
                    <a:srgbClr val="000000"/>
                  </a:solidFill>
                </a:uFill>
                <a:latin typeface="Aptos" panose="020B0004020202020204" pitchFamily="34" charset="0"/>
                <a:ea typeface="Arial Unicode MS"/>
                <a:cs typeface="Arial Unicode MS"/>
              </a:rPr>
              <a:t> Genius</a:t>
            </a:r>
          </a:p>
          <a:p>
            <a:endParaRPr lang="en-US" sz="2400" dirty="0"/>
          </a:p>
        </p:txBody>
      </p:sp>
      <p:pic>
        <p:nvPicPr>
          <p:cNvPr id="4" name="Picture 3">
            <a:extLst>
              <a:ext uri="{FF2B5EF4-FFF2-40B4-BE49-F238E27FC236}">
                <a16:creationId xmlns:a16="http://schemas.microsoft.com/office/drawing/2014/main" id="{8DF21495-1B40-8F9E-1B8A-8B1399750E9E}"/>
              </a:ext>
            </a:extLst>
          </p:cNvPr>
          <p:cNvPicPr>
            <a:picLocks noChangeAspect="1"/>
          </p:cNvPicPr>
          <p:nvPr/>
        </p:nvPicPr>
        <p:blipFill>
          <a:blip r:embed="rId2"/>
          <a:stretch>
            <a:fillRect/>
          </a:stretch>
        </p:blipFill>
        <p:spPr>
          <a:xfrm>
            <a:off x="311598" y="140960"/>
            <a:ext cx="1112769" cy="1112769"/>
          </a:xfrm>
          <a:prstGeom prst="rect">
            <a:avLst/>
          </a:prstGeom>
        </p:spPr>
      </p:pic>
    </p:spTree>
    <p:extLst>
      <p:ext uri="{BB962C8B-B14F-4D97-AF65-F5344CB8AC3E}">
        <p14:creationId xmlns:p14="http://schemas.microsoft.com/office/powerpoint/2010/main" val="3183707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15C3-3D2D-726F-D8CF-0F3F4AC7A150}"/>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53523329-4D92-F80B-6CB0-D3DF3EB23834}"/>
              </a:ext>
            </a:extLst>
          </p:cNvPr>
          <p:cNvSpPr>
            <a:spLocks noGrp="1"/>
          </p:cNvSpPr>
          <p:nvPr>
            <p:ph idx="1"/>
          </p:nvPr>
        </p:nvSpPr>
        <p:spPr>
          <a:xfrm>
            <a:off x="609599" y="1343966"/>
            <a:ext cx="11196835" cy="4525963"/>
          </a:xfrm>
        </p:spPr>
        <p:txBody>
          <a:bodyPr>
            <a:normAutofit/>
          </a:bodyPr>
          <a:lstStyle/>
          <a:p>
            <a:pPr marL="0" marR="0" indent="0">
              <a:lnSpc>
                <a:spcPct val="115000"/>
              </a:lnSpc>
              <a:spcBef>
                <a:spcPts val="0"/>
              </a:spcBef>
              <a:spcAft>
                <a:spcPts val="0"/>
              </a:spcAft>
              <a:buNone/>
            </a:pPr>
            <a:r>
              <a:rPr lang="de-DE" sz="2200" b="1" dirty="0">
                <a:solidFill>
                  <a:srgbClr val="000000"/>
                </a:solidFill>
                <a:effectLst/>
                <a:uFill>
                  <a:solidFill>
                    <a:srgbClr val="000000"/>
                  </a:solidFill>
                </a:uFill>
                <a:latin typeface="Aptos" panose="020B0004020202020204" pitchFamily="34" charset="0"/>
                <a:ea typeface="Arial Unicode MS"/>
                <a:cs typeface="Arial Unicode MS"/>
              </a:rPr>
              <a:t>What is our policy concerning COVID?</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a:spcBef>
                <a:spcPts val="0"/>
              </a:spcBef>
            </a:pPr>
            <a:r>
              <a:rPr lang="en-US" sz="2200" dirty="0">
                <a:effectLst/>
                <a:latin typeface="Aptos" panose="020B0004020202020204" pitchFamily="34" charset="0"/>
                <a:ea typeface="Arial Unicode MS"/>
              </a:rPr>
              <a:t>As of March 2024, the CDC has updated Covid-19 recommendations. </a:t>
            </a:r>
            <a:r>
              <a:rPr lang="en-US" sz="2200" dirty="0">
                <a:effectLst/>
                <a:latin typeface="Aptos" panose="020B0004020202020204" pitchFamily="34" charset="0"/>
                <a:ea typeface="Times New Roman" panose="02020603050405020304" pitchFamily="18" charset="0"/>
              </a:rPr>
              <a:t>Any Volunteer / Wheeler who is sick/not feeling well should stay home. Please use common sense</a:t>
            </a:r>
          </a:p>
          <a:p>
            <a:pPr marL="0" indent="0">
              <a:spcBef>
                <a:spcPts val="0"/>
              </a:spcBef>
              <a:buNone/>
            </a:pPr>
            <a:endParaRPr lang="en-US" sz="1400" dirty="0">
              <a:effectLst/>
              <a:latin typeface="Aptos" panose="020B0004020202020204" pitchFamily="34" charset="0"/>
              <a:ea typeface="Times New Roman" panose="02020603050405020304" pitchFamily="18" charset="0"/>
            </a:endParaRPr>
          </a:p>
          <a:p>
            <a:pPr>
              <a:spcBef>
                <a:spcPts val="0"/>
              </a:spcBef>
            </a:pPr>
            <a:r>
              <a:rPr lang="en-US" sz="2200" b="1" i="1" dirty="0">
                <a:effectLst/>
                <a:latin typeface="Aptos" panose="020B0004020202020204" pitchFamily="34" charset="0"/>
                <a:ea typeface="Times New Roman" panose="02020603050405020304" pitchFamily="18" charset="0"/>
              </a:rPr>
              <a:t>NOTE: </a:t>
            </a:r>
            <a:r>
              <a:rPr lang="en-US" sz="2200" dirty="0">
                <a:effectLst/>
                <a:latin typeface="Aptos" panose="020B0004020202020204" pitchFamily="34" charset="0"/>
                <a:ea typeface="Times New Roman" panose="02020603050405020304" pitchFamily="18" charset="0"/>
              </a:rPr>
              <a:t>cold like symptoms can be Covid or one of a number of respiratory viruses; both put our Wheelers and Volunteers at risk. The Ride Leader will emphasize this safety precaution with the Activity Director when setting up a ride</a:t>
            </a:r>
          </a:p>
          <a:p>
            <a:pPr marL="0" indent="0">
              <a:spcBef>
                <a:spcPts val="0"/>
              </a:spcBef>
              <a:buNone/>
            </a:pPr>
            <a:endParaRPr lang="en-US" sz="1400" dirty="0">
              <a:effectLst/>
              <a:latin typeface="Aptos" panose="020B0004020202020204" pitchFamily="34" charset="0"/>
              <a:ea typeface="Times New Roman" panose="02020603050405020304" pitchFamily="18" charset="0"/>
            </a:endParaRPr>
          </a:p>
          <a:p>
            <a:pPr>
              <a:spcBef>
                <a:spcPts val="0"/>
              </a:spcBef>
            </a:pPr>
            <a:r>
              <a:rPr lang="en-US" sz="2200" dirty="0">
                <a:latin typeface="Aptos" panose="020B0004020202020204" pitchFamily="34" charset="0"/>
                <a:ea typeface="Times New Roman" panose="02020603050405020304" pitchFamily="18" charset="0"/>
              </a:rPr>
              <a:t>Anyone </a:t>
            </a:r>
            <a:r>
              <a:rPr lang="en-US" sz="2200" dirty="0">
                <a:effectLst/>
                <a:latin typeface="Aptos" panose="020B0004020202020204" pitchFamily="34" charset="0"/>
                <a:ea typeface="Times New Roman" panose="02020603050405020304" pitchFamily="18" charset="0"/>
              </a:rPr>
              <a:t>who has tested positive for Covid-19 no longer needs to stay in isolation for 5 days. You may return to normal activities if symptoms are mild and improving and have been fever- free, without use of fever-reducing medication, for at least 24 hours</a:t>
            </a:r>
          </a:p>
          <a:p>
            <a:pPr marL="0" indent="0">
              <a:buNone/>
            </a:pPr>
            <a:endParaRPr lang="en-US" sz="2000" dirty="0"/>
          </a:p>
        </p:txBody>
      </p:sp>
      <p:pic>
        <p:nvPicPr>
          <p:cNvPr id="4" name="Picture 3">
            <a:extLst>
              <a:ext uri="{FF2B5EF4-FFF2-40B4-BE49-F238E27FC236}">
                <a16:creationId xmlns:a16="http://schemas.microsoft.com/office/drawing/2014/main" id="{A075B43B-C935-5E28-C81B-184F6197A684}"/>
              </a:ext>
            </a:extLst>
          </p:cNvPr>
          <p:cNvPicPr>
            <a:picLocks noChangeAspect="1"/>
          </p:cNvPicPr>
          <p:nvPr/>
        </p:nvPicPr>
        <p:blipFill>
          <a:blip r:embed="rId2"/>
          <a:stretch>
            <a:fillRect/>
          </a:stretch>
        </p:blipFill>
        <p:spPr>
          <a:xfrm>
            <a:off x="385566" y="231197"/>
            <a:ext cx="1112769" cy="1112769"/>
          </a:xfrm>
          <a:prstGeom prst="rect">
            <a:avLst/>
          </a:prstGeom>
        </p:spPr>
      </p:pic>
    </p:spTree>
    <p:extLst>
      <p:ext uri="{BB962C8B-B14F-4D97-AF65-F5344CB8AC3E}">
        <p14:creationId xmlns:p14="http://schemas.microsoft.com/office/powerpoint/2010/main" val="2891328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FCD9E-B76D-FE8F-5118-899878A5FE55}"/>
              </a:ext>
            </a:extLst>
          </p:cNvPr>
          <p:cNvSpPr>
            <a:spLocks noGrp="1"/>
          </p:cNvSpPr>
          <p:nvPr>
            <p:ph type="title"/>
          </p:nvPr>
        </p:nvSpPr>
        <p:spPr/>
        <p:txBody>
          <a:bodyPr/>
          <a:lstStyle/>
          <a:p>
            <a:r>
              <a:rPr lang="en-US" b="1" dirty="0">
                <a:solidFill>
                  <a:srgbClr val="2B3E96"/>
                </a:solidFill>
                <a:latin typeface="Aptos" panose="020B0004020202020204" pitchFamily="34" charset="0"/>
              </a:rPr>
              <a:t>Frequently Asked Questions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69CFC520-3B33-3A36-B37C-65BB41C51B22}"/>
              </a:ext>
            </a:extLst>
          </p:cNvPr>
          <p:cNvSpPr>
            <a:spLocks noGrp="1"/>
          </p:cNvSpPr>
          <p:nvPr>
            <p:ph idx="1"/>
          </p:nvPr>
        </p:nvSpPr>
        <p:spPr>
          <a:xfrm>
            <a:off x="609600" y="1470297"/>
            <a:ext cx="10972800" cy="4525963"/>
          </a:xfrm>
        </p:spPr>
        <p:txBody>
          <a:bodyPr>
            <a:normAutofit/>
          </a:bodyPr>
          <a:lstStyle/>
          <a:p>
            <a:pPr marL="0" marR="0" indent="0">
              <a:lnSpc>
                <a:spcPct val="115000"/>
              </a:lnSpc>
              <a:spcBef>
                <a:spcPts val="0"/>
              </a:spcBef>
              <a:spcAft>
                <a:spcPts val="0"/>
              </a:spcAft>
              <a:buNone/>
            </a:pPr>
            <a:r>
              <a:rPr lang="de-DE" sz="2400" b="1" dirty="0">
                <a:solidFill>
                  <a:srgbClr val="000000"/>
                </a:solidFill>
                <a:effectLst/>
                <a:uFill>
                  <a:solidFill>
                    <a:srgbClr val="000000"/>
                  </a:solidFill>
                </a:uFill>
                <a:latin typeface="Aptos" panose="020B0004020202020204" pitchFamily="34" charset="0"/>
                <a:ea typeface="Arial Unicode MS"/>
                <a:cs typeface="Arial Unicode MS"/>
              </a:rPr>
              <a:t>Do we ride on days with Air Quality Alerts?</a:t>
            </a:r>
            <a:endParaRPr lang="en-US" sz="24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lvl="0" indent="0">
              <a:lnSpc>
                <a:spcPct val="115000"/>
              </a:lnSpc>
              <a:spcBef>
                <a:spcPts val="0"/>
              </a:spcBef>
              <a:spcAft>
                <a:spcPts val="0"/>
              </a:spcAft>
              <a:buNone/>
            </a:pPr>
            <a:r>
              <a:rPr lang="de-DE" sz="2200" dirty="0">
                <a:solidFill>
                  <a:srgbClr val="000000"/>
                </a:solidFill>
                <a:effectLst/>
                <a:uFill>
                  <a:solidFill>
                    <a:srgbClr val="000000"/>
                  </a:solidFill>
                </a:uFill>
                <a:latin typeface="Aptos" panose="020B0004020202020204" pitchFamily="34" charset="0"/>
                <a:ea typeface="Arial Unicode MS"/>
                <a:cs typeface="Arial Unicode MS"/>
              </a:rPr>
              <a:t>The Ride Leader and Facility/Activity Director will evaluate air quality and make a decision as to wheter or not the ride will be conducted. If the ride is cancelled, the Ride Leader will notify the volunteers of this decision</a:t>
            </a:r>
            <a:endParaRPr lang="en-US" sz="2200" dirty="0">
              <a:solidFill>
                <a:srgbClr val="000000"/>
              </a:solidFill>
              <a:effectLst/>
              <a:uFill>
                <a:solidFill>
                  <a:srgbClr val="000000"/>
                </a:solidFill>
              </a:uFill>
              <a:latin typeface="Aptos" panose="020B0004020202020204" pitchFamily="34" charset="0"/>
              <a:ea typeface="Arial Unicode MS"/>
              <a:cs typeface="Arial Unicode MS"/>
            </a:endParaRPr>
          </a:p>
          <a:p>
            <a:pPr marL="0" marR="0" indent="0">
              <a:lnSpc>
                <a:spcPct val="115000"/>
              </a:lnSpc>
              <a:spcBef>
                <a:spcPts val="0"/>
              </a:spcBef>
              <a:spcAft>
                <a:spcPts val="0"/>
              </a:spcAft>
              <a:buNone/>
            </a:pPr>
            <a:r>
              <a:rPr lang="en-US" sz="2400" b="1" dirty="0">
                <a:solidFill>
                  <a:srgbClr val="000000"/>
                </a:solidFill>
                <a:effectLst/>
                <a:uFill>
                  <a:solidFill>
                    <a:srgbClr val="000000"/>
                  </a:solidFill>
                </a:uFill>
                <a:latin typeface="Arial" panose="020B0604020202020204" pitchFamily="34" charset="0"/>
                <a:ea typeface="Arial Unicode MS"/>
                <a:cs typeface="Arial Unicode MS"/>
              </a:rPr>
              <a:t> </a:t>
            </a:r>
            <a:endParaRPr lang="en-US" sz="2400" dirty="0">
              <a:solidFill>
                <a:srgbClr val="000000"/>
              </a:solidFill>
              <a:effectLst/>
              <a:uFill>
                <a:solidFill>
                  <a:srgbClr val="000000"/>
                </a:solidFill>
              </a:uFill>
              <a:latin typeface="Arial" panose="020B0604020202020204" pitchFamily="34" charset="0"/>
              <a:ea typeface="Arial Unicode MS"/>
              <a:cs typeface="Arial Unicode MS"/>
            </a:endParaRPr>
          </a:p>
          <a:p>
            <a:endParaRPr lang="en-US" sz="2400" dirty="0"/>
          </a:p>
        </p:txBody>
      </p:sp>
      <p:pic>
        <p:nvPicPr>
          <p:cNvPr id="4" name="Picture 3">
            <a:extLst>
              <a:ext uri="{FF2B5EF4-FFF2-40B4-BE49-F238E27FC236}">
                <a16:creationId xmlns:a16="http://schemas.microsoft.com/office/drawing/2014/main" id="{3B86FAAA-5422-36E5-1360-DF2123E8DA78}"/>
              </a:ext>
            </a:extLst>
          </p:cNvPr>
          <p:cNvPicPr>
            <a:picLocks noChangeAspect="1"/>
          </p:cNvPicPr>
          <p:nvPr/>
        </p:nvPicPr>
        <p:blipFill>
          <a:blip r:embed="rId2"/>
          <a:stretch>
            <a:fillRect/>
          </a:stretch>
        </p:blipFill>
        <p:spPr>
          <a:xfrm>
            <a:off x="260798" y="274638"/>
            <a:ext cx="1112769" cy="1112769"/>
          </a:xfrm>
          <a:prstGeom prst="rect">
            <a:avLst/>
          </a:prstGeom>
        </p:spPr>
      </p:pic>
    </p:spTree>
    <p:extLst>
      <p:ext uri="{BB962C8B-B14F-4D97-AF65-F5344CB8AC3E}">
        <p14:creationId xmlns:p14="http://schemas.microsoft.com/office/powerpoint/2010/main" val="3704725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61" y="274638"/>
            <a:ext cx="11131639" cy="1054031"/>
          </a:xfrm>
        </p:spPr>
        <p:txBody>
          <a:bodyPr>
            <a:normAutofit/>
          </a:bodyPr>
          <a:lstStyle/>
          <a:p>
            <a:r>
              <a:rPr lang="en-US" dirty="0"/>
              <a:t>Our Mission and Objectives</a:t>
            </a:r>
          </a:p>
        </p:txBody>
      </p:sp>
      <p:sp>
        <p:nvSpPr>
          <p:cNvPr id="3" name="Content Placeholder 2"/>
          <p:cNvSpPr>
            <a:spLocks noGrp="1"/>
          </p:cNvSpPr>
          <p:nvPr>
            <p:ph idx="1"/>
          </p:nvPr>
        </p:nvSpPr>
        <p:spPr>
          <a:xfrm>
            <a:off x="2601532" y="1454865"/>
            <a:ext cx="7244367" cy="3395766"/>
          </a:xfrm>
        </p:spPr>
        <p:txBody>
          <a:bodyPr>
            <a:normAutofit fontScale="92500"/>
          </a:bodyPr>
          <a:lstStyle/>
          <a:p>
            <a:r>
              <a:rPr lang="en-US" sz="2400" dirty="0">
                <a:ea typeface="Tahoma" panose="020B0604030504040204" pitchFamily="34" charset="0"/>
                <a:cs typeface="Arial" panose="020B0604020202020204" pitchFamily="34" charset="0"/>
              </a:rPr>
              <a:t>Offer free-of-charge wheelchair bike rides for folks that cannot ride a bike on their own.</a:t>
            </a:r>
          </a:p>
          <a:p>
            <a:r>
              <a:rPr lang="en-US" sz="2400" dirty="0">
                <a:ea typeface="Tahoma" panose="020B0604030504040204" pitchFamily="34" charset="0"/>
                <a:cs typeface="Arial" panose="020B0604020202020204" pitchFamily="34" charset="0"/>
              </a:rPr>
              <a:t>Build a more inclusive community for people of all ages and abilities.</a:t>
            </a:r>
          </a:p>
          <a:p>
            <a:r>
              <a:rPr lang="en-US" sz="2400" dirty="0">
                <a:ea typeface="Tahoma" panose="020B0604030504040204" pitchFamily="34" charset="0"/>
                <a:cs typeface="Arial" panose="020B0604020202020204" pitchFamily="34" charset="0"/>
              </a:rPr>
              <a:t>Provide an opportunity for fresh air, a sense of adventure,  and sunshine for both wheelers and our volunteers.</a:t>
            </a:r>
          </a:p>
          <a:p>
            <a:r>
              <a:rPr lang="en-US" sz="2400" dirty="0">
                <a:ea typeface="Tahoma" panose="020B0604030504040204" pitchFamily="34" charset="0"/>
                <a:cs typeface="Arial" panose="020B0604020202020204" pitchFamily="34" charset="0"/>
              </a:rPr>
              <a:t>Treat everyone with kindness and respect.</a:t>
            </a:r>
          </a:p>
          <a:p>
            <a:r>
              <a:rPr lang="en-US" sz="2400" dirty="0">
                <a:ea typeface="Tahoma" panose="020B0604030504040204" pitchFamily="34" charset="0"/>
                <a:cs typeface="Arial" panose="020B0604020202020204" pitchFamily="34" charset="0"/>
              </a:rPr>
              <a:t>Ensure everyone has a safe, fun and memorable experience.</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p:cNvSpPr>
            <a:spLocks noGrp="1"/>
          </p:cNvSpPr>
          <p:nvPr>
            <p:ph type="ftr" sz="quarter" idx="11"/>
          </p:nvPr>
        </p:nvSpPr>
        <p:spPr>
          <a:xfrm>
            <a:off x="4159160" y="4926446"/>
            <a:ext cx="3860800" cy="514878"/>
          </a:xfrm>
        </p:spPr>
        <p:txBody>
          <a:bodyPr/>
          <a:lstStyle/>
          <a:p>
            <a:r>
              <a:rPr lang="en-US" sz="2000" b="1" dirty="0">
                <a:solidFill>
                  <a:srgbClr val="002060"/>
                </a:solidFill>
                <a:latin typeface="Aptos" panose="020B0004020202020204" pitchFamily="34" charset="0"/>
                <a:ea typeface="Tahoma" panose="020B0604030504040204" pitchFamily="34" charset="0"/>
                <a:cs typeface="Tahoma" panose="020B0604030504040204" pitchFamily="34" charset="0"/>
              </a:rPr>
              <a:t>Happy Trails!</a:t>
            </a:r>
          </a:p>
          <a:p>
            <a:endParaRPr lang="en-US" dirty="0"/>
          </a:p>
        </p:txBody>
      </p:sp>
      <p:pic>
        <p:nvPicPr>
          <p:cNvPr id="6" name="Picture 5">
            <a:extLst>
              <a:ext uri="{FF2B5EF4-FFF2-40B4-BE49-F238E27FC236}">
                <a16:creationId xmlns:a16="http://schemas.microsoft.com/office/drawing/2014/main" id="{22E33EDB-11D6-1B6F-9432-766A293B4A1A}"/>
              </a:ext>
            </a:extLst>
          </p:cNvPr>
          <p:cNvPicPr>
            <a:picLocks noChangeAspect="1"/>
          </p:cNvPicPr>
          <p:nvPr/>
        </p:nvPicPr>
        <p:blipFill>
          <a:blip r:embed="rId2"/>
          <a:stretch>
            <a:fillRect/>
          </a:stretch>
        </p:blipFill>
        <p:spPr>
          <a:xfrm>
            <a:off x="391127" y="215900"/>
            <a:ext cx="1112769" cy="1112769"/>
          </a:xfrm>
          <a:prstGeom prst="rect">
            <a:avLst/>
          </a:prstGeom>
        </p:spPr>
      </p:pic>
      <p:pic>
        <p:nvPicPr>
          <p:cNvPr id="11" name="Picture 10"/>
          <p:cNvPicPr>
            <a:picLocks noChangeAspect="1"/>
          </p:cNvPicPr>
          <p:nvPr/>
        </p:nvPicPr>
        <p:blipFill>
          <a:blip r:embed="rId3"/>
          <a:stretch>
            <a:fillRect/>
          </a:stretch>
        </p:blipFill>
        <p:spPr>
          <a:xfrm>
            <a:off x="81919" y="1454864"/>
            <a:ext cx="2444708" cy="3395766"/>
          </a:xfrm>
          <a:prstGeom prst="rect">
            <a:avLst/>
          </a:prstGeom>
        </p:spPr>
      </p:pic>
      <p:pic>
        <p:nvPicPr>
          <p:cNvPr id="13" name="Picture 12">
            <a:extLst>
              <a:ext uri="{FF2B5EF4-FFF2-40B4-BE49-F238E27FC236}">
                <a16:creationId xmlns:a16="http://schemas.microsoft.com/office/drawing/2014/main" id="{B434BE27-011F-584D-4D31-E4AB4A7672DB}"/>
              </a:ext>
            </a:extLst>
          </p:cNvPr>
          <p:cNvPicPr>
            <a:picLocks noChangeAspect="1"/>
          </p:cNvPicPr>
          <p:nvPr/>
        </p:nvPicPr>
        <p:blipFill>
          <a:blip r:embed="rId4"/>
          <a:stretch>
            <a:fillRect/>
          </a:stretch>
        </p:blipFill>
        <p:spPr>
          <a:xfrm>
            <a:off x="9924246" y="1527930"/>
            <a:ext cx="2014356" cy="3581079"/>
          </a:xfrm>
          <a:prstGeom prst="rect">
            <a:avLst/>
          </a:prstGeom>
          <a:ln w="38100">
            <a:solidFill>
              <a:srgbClr val="C00000"/>
            </a:solidFill>
          </a:ln>
        </p:spPr>
      </p:pic>
      <p:sp>
        <p:nvSpPr>
          <p:cNvPr id="14" name="TextBox 13"/>
          <p:cNvSpPr txBox="1"/>
          <p:nvPr/>
        </p:nvSpPr>
        <p:spPr>
          <a:xfrm>
            <a:off x="81919" y="4803820"/>
            <a:ext cx="2441265" cy="307777"/>
          </a:xfrm>
          <a:prstGeom prst="rect">
            <a:avLst/>
          </a:prstGeom>
          <a:noFill/>
        </p:spPr>
        <p:txBody>
          <a:bodyPr wrap="square" rtlCol="0">
            <a:spAutoFit/>
          </a:bodyPr>
          <a:lstStyle/>
          <a:p>
            <a:pPr algn="ctr"/>
            <a:r>
              <a:rPr lang="en-US" sz="1400" b="1" dirty="0"/>
              <a:t>The joy of being outside</a:t>
            </a:r>
          </a:p>
        </p:txBody>
      </p:sp>
      <p:sp>
        <p:nvSpPr>
          <p:cNvPr id="15" name="TextBox 14"/>
          <p:cNvSpPr txBox="1"/>
          <p:nvPr/>
        </p:nvSpPr>
        <p:spPr>
          <a:xfrm>
            <a:off x="9924246" y="5109011"/>
            <a:ext cx="2059546" cy="307777"/>
          </a:xfrm>
          <a:prstGeom prst="rect">
            <a:avLst/>
          </a:prstGeom>
          <a:noFill/>
        </p:spPr>
        <p:txBody>
          <a:bodyPr wrap="square" rtlCol="0">
            <a:spAutoFit/>
          </a:bodyPr>
          <a:lstStyle/>
          <a:p>
            <a:pPr algn="ctr"/>
            <a:r>
              <a:rPr lang="en-US" sz="1400" b="1" dirty="0"/>
              <a:t>It’s a fun adventure</a:t>
            </a:r>
          </a:p>
        </p:txBody>
      </p:sp>
    </p:spTree>
    <p:extLst>
      <p:ext uri="{BB962C8B-B14F-4D97-AF65-F5344CB8AC3E}">
        <p14:creationId xmlns:p14="http://schemas.microsoft.com/office/powerpoint/2010/main" val="2828954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340-4987-8B9B-98F1-05694B9D055D}"/>
              </a:ext>
            </a:extLst>
          </p:cNvPr>
          <p:cNvSpPr>
            <a:spLocks noGrp="1"/>
          </p:cNvSpPr>
          <p:nvPr>
            <p:ph type="title"/>
          </p:nvPr>
        </p:nvSpPr>
        <p:spPr/>
        <p:txBody>
          <a:bodyPr/>
          <a:lstStyle/>
          <a:p>
            <a:r>
              <a:rPr lang="en-US" b="1" dirty="0">
                <a:solidFill>
                  <a:srgbClr val="2B3E96"/>
                </a:solidFill>
                <a:latin typeface="Aptos" panose="020B0004020202020204" pitchFamily="34" charset="0"/>
              </a:rPr>
              <a:t>Interpersonal Skills</a:t>
            </a:r>
            <a:endParaRPr lang="en-US" b="1" i="1" dirty="0">
              <a:solidFill>
                <a:srgbClr val="2B3E96"/>
              </a:solidFill>
            </a:endParaRPr>
          </a:p>
        </p:txBody>
      </p:sp>
      <p:sp>
        <p:nvSpPr>
          <p:cNvPr id="3" name="Content Placeholder 2">
            <a:extLst>
              <a:ext uri="{FF2B5EF4-FFF2-40B4-BE49-F238E27FC236}">
                <a16:creationId xmlns:a16="http://schemas.microsoft.com/office/drawing/2014/main" id="{5851DCB2-69F1-8070-4D7D-E84CE7DA5C82}"/>
              </a:ext>
            </a:extLst>
          </p:cNvPr>
          <p:cNvSpPr>
            <a:spLocks noGrp="1"/>
          </p:cNvSpPr>
          <p:nvPr>
            <p:ph idx="1"/>
          </p:nvPr>
        </p:nvSpPr>
        <p:spPr>
          <a:xfrm>
            <a:off x="385565" y="1195659"/>
            <a:ext cx="11615935" cy="4525963"/>
          </a:xfrm>
        </p:spPr>
        <p:txBody>
          <a:bodyPr>
            <a:noAutofit/>
          </a:bodyPr>
          <a:lstStyle/>
          <a:p>
            <a:pPr marL="0" marR="0" lvl="0" indent="0">
              <a:spcBef>
                <a:spcPts val="0"/>
              </a:spcBef>
              <a:spcAft>
                <a:spcPts val="0"/>
              </a:spcAft>
              <a:buNone/>
            </a:pPr>
            <a:r>
              <a:rPr lang="en-US" sz="2400" b="1" dirty="0">
                <a:ln>
                  <a:noFill/>
                </a:ln>
                <a:solidFill>
                  <a:srgbClr val="000000"/>
                </a:solidFill>
                <a:effectLst/>
                <a:latin typeface="Aptos" panose="020B0004020202020204" pitchFamily="34" charset="0"/>
                <a:ea typeface="Helvetica Neue"/>
                <a:cs typeface="Helvetica Neue"/>
              </a:rPr>
              <a:t>SPECIFIC NEEDS</a:t>
            </a:r>
            <a:r>
              <a:rPr lang="en-US" sz="2400" b="1" dirty="0">
                <a:solidFill>
                  <a:srgbClr val="000000"/>
                </a:solidFill>
                <a:latin typeface="Aptos" panose="020B0004020202020204" pitchFamily="34" charset="0"/>
                <a:ea typeface="Helvetica Neue"/>
                <a:cs typeface="Helvetica Neue"/>
              </a:rPr>
              <a:t>  </a:t>
            </a:r>
            <a:endParaRPr lang="en-US" sz="2400" dirty="0">
              <a:ln>
                <a:noFill/>
              </a:ln>
              <a:solidFill>
                <a:srgbClr val="000000"/>
              </a:solidFill>
              <a:effectLst/>
              <a:latin typeface="Aptos" panose="020B0004020202020204" pitchFamily="34" charset="0"/>
              <a:ea typeface="Helvetica Neue"/>
              <a:cs typeface="Helvetica Neue"/>
            </a:endParaRPr>
          </a:p>
          <a:p>
            <a:pPr marL="114300" marR="0" lvl="1" indent="0">
              <a:spcBef>
                <a:spcPts val="0"/>
              </a:spcBef>
              <a:spcAft>
                <a:spcPts val="0"/>
              </a:spcAft>
              <a:buNone/>
            </a:pPr>
            <a:r>
              <a:rPr lang="en-US" sz="2200" dirty="0">
                <a:ln>
                  <a:noFill/>
                </a:ln>
                <a:solidFill>
                  <a:srgbClr val="000000"/>
                </a:solidFill>
                <a:effectLst/>
                <a:latin typeface="Aptos" panose="020B0004020202020204" pitchFamily="34" charset="0"/>
                <a:ea typeface="Helvetica Neue"/>
                <a:cs typeface="Helvetica Neue"/>
              </a:rPr>
              <a:t>The Ride Leader will ask the </a:t>
            </a:r>
            <a:r>
              <a:rPr lang="en-US" sz="2200" dirty="0">
                <a:solidFill>
                  <a:srgbClr val="000000"/>
                </a:solidFill>
                <a:latin typeface="Aptos" panose="020B0004020202020204" pitchFamily="34" charset="0"/>
                <a:ea typeface="Helvetica Neue"/>
                <a:cs typeface="Helvetica Neue"/>
              </a:rPr>
              <a:t>A</a:t>
            </a:r>
            <a:r>
              <a:rPr lang="en-US" sz="2200" dirty="0">
                <a:ln>
                  <a:noFill/>
                </a:ln>
                <a:solidFill>
                  <a:srgbClr val="000000"/>
                </a:solidFill>
                <a:effectLst/>
                <a:latin typeface="Aptos" panose="020B0004020202020204" pitchFamily="34" charset="0"/>
                <a:ea typeface="Helvetica Neue"/>
                <a:cs typeface="Helvetica Neue"/>
              </a:rPr>
              <a:t>ctivity Director, family member or caregiver before the ride if there is anything specific to know while out riding, a particular behavior or condition, etc.</a:t>
            </a:r>
          </a:p>
          <a:p>
            <a:pPr marL="114300" marR="0" lvl="1" indent="0">
              <a:spcBef>
                <a:spcPts val="0"/>
              </a:spcBef>
              <a:spcAft>
                <a:spcPts val="0"/>
              </a:spcAft>
              <a:buNone/>
            </a:pPr>
            <a:endParaRPr lang="en-US" sz="1200" dirty="0">
              <a:ln>
                <a:noFill/>
              </a:ln>
              <a:solidFill>
                <a:srgbClr val="000000"/>
              </a:solidFill>
              <a:effectLst/>
              <a:latin typeface="Aptos" panose="020B0004020202020204" pitchFamily="34" charset="0"/>
              <a:ea typeface="Helvetica Neue"/>
              <a:cs typeface="Helvetica Neue"/>
            </a:endParaRPr>
          </a:p>
          <a:p>
            <a:pPr marL="114300" marR="0" lvl="1" indent="0">
              <a:spcBef>
                <a:spcPts val="0"/>
              </a:spcBef>
              <a:spcAft>
                <a:spcPts val="0"/>
              </a:spcAft>
              <a:buNone/>
            </a:pPr>
            <a:r>
              <a:rPr lang="en-US" sz="2200" dirty="0">
                <a:ln>
                  <a:noFill/>
                </a:ln>
                <a:solidFill>
                  <a:srgbClr val="000000"/>
                </a:solidFill>
                <a:effectLst/>
                <a:latin typeface="Aptos" panose="020B0004020202020204" pitchFamily="34" charset="0"/>
                <a:ea typeface="Helvetica Neue"/>
                <a:cs typeface="Helvetica Neue"/>
              </a:rPr>
              <a:t>If a Wheeler experiences anxiety, vertigo or other behavior/symptoms of concern, stop, alert the Ride Leader and have a face-to-face conversation. Assure them that they are safe and make them feel comfortable. Continue the ride slowly. If the Wheeler continues to feel uncomfortable, the Ride Leader will determine whether to continue the ride or return to drop-off location</a:t>
            </a:r>
            <a:endParaRPr lang="en-US" sz="2200" dirty="0">
              <a:solidFill>
                <a:srgbClr val="000000"/>
              </a:solidFill>
              <a:latin typeface="Aptos" panose="020B0004020202020204" pitchFamily="34" charset="0"/>
              <a:ea typeface="Helvetica Neue"/>
              <a:cs typeface="Helvetica Neue"/>
            </a:endParaRPr>
          </a:p>
          <a:p>
            <a:pPr marL="114300" marR="0" lvl="1" indent="0">
              <a:spcBef>
                <a:spcPts val="0"/>
              </a:spcBef>
              <a:spcAft>
                <a:spcPts val="0"/>
              </a:spcAft>
              <a:buNone/>
            </a:pPr>
            <a:endParaRPr lang="en-US" sz="1200" dirty="0">
              <a:ln>
                <a:noFill/>
              </a:ln>
              <a:solidFill>
                <a:srgbClr val="000000"/>
              </a:solidFill>
              <a:effectLst/>
              <a:latin typeface="Aptos" panose="020B0004020202020204" pitchFamily="34" charset="0"/>
              <a:ea typeface="Helvetica Neue"/>
              <a:cs typeface="Helvetica Neue"/>
            </a:endParaRPr>
          </a:p>
          <a:p>
            <a:pPr marL="114300" marR="0" lvl="1" indent="0">
              <a:spcBef>
                <a:spcPts val="0"/>
              </a:spcBef>
              <a:spcAft>
                <a:spcPts val="0"/>
              </a:spcAft>
              <a:buNone/>
            </a:pPr>
            <a:r>
              <a:rPr lang="en-US" sz="2200" dirty="0">
                <a:ln>
                  <a:noFill/>
                </a:ln>
                <a:solidFill>
                  <a:srgbClr val="000000"/>
                </a:solidFill>
                <a:effectLst/>
                <a:latin typeface="Aptos" panose="020B0004020202020204" pitchFamily="34" charset="0"/>
                <a:ea typeface="Helvetica Neue"/>
                <a:cs typeface="Helvetica Neue"/>
              </a:rPr>
              <a:t>If you view/experience unusual behavior and are not quite sure how to deal with it, please share your concerns with your Ride Leader. The Ride Leader will decide whether to contact the activity director, family member or caregiver for advice</a:t>
            </a:r>
          </a:p>
          <a:p>
            <a:pPr marL="0" marR="0" indent="0">
              <a:spcBef>
                <a:spcPts val="0"/>
              </a:spcBef>
              <a:spcAft>
                <a:spcPts val="0"/>
              </a:spcAft>
              <a:buNone/>
            </a:pPr>
            <a:r>
              <a:rPr lang="en-US" sz="2400" dirty="0">
                <a:ln>
                  <a:noFill/>
                </a:ln>
                <a:solidFill>
                  <a:srgbClr val="000000"/>
                </a:solidFill>
                <a:effectLst/>
                <a:latin typeface="Arial" panose="020B0604020202020204" pitchFamily="34" charset="0"/>
                <a:ea typeface="Helvetica Neue"/>
                <a:cs typeface="Helvetica Neue"/>
              </a:rPr>
              <a:t> </a:t>
            </a:r>
            <a:endParaRPr lang="en-US" sz="2400" dirty="0">
              <a:ln>
                <a:noFill/>
              </a:ln>
              <a:solidFill>
                <a:srgbClr val="000000"/>
              </a:solidFill>
              <a:effectLst/>
              <a:latin typeface="Helvetica Neue"/>
              <a:ea typeface="Helvetica Neue"/>
              <a:cs typeface="Helvetica Neue"/>
            </a:endParaRPr>
          </a:p>
          <a:p>
            <a:endParaRPr lang="en-US" sz="2400" dirty="0"/>
          </a:p>
        </p:txBody>
      </p:sp>
      <p:pic>
        <p:nvPicPr>
          <p:cNvPr id="4" name="Picture 3">
            <a:extLst>
              <a:ext uri="{FF2B5EF4-FFF2-40B4-BE49-F238E27FC236}">
                <a16:creationId xmlns:a16="http://schemas.microsoft.com/office/drawing/2014/main" id="{85D6D73B-D82F-A379-62CA-385076A30AE3}"/>
              </a:ext>
            </a:extLst>
          </p:cNvPr>
          <p:cNvPicPr>
            <a:picLocks noChangeAspect="1"/>
          </p:cNvPicPr>
          <p:nvPr/>
        </p:nvPicPr>
        <p:blipFill>
          <a:blip r:embed="rId2"/>
          <a:stretch>
            <a:fillRect/>
          </a:stretch>
        </p:blipFill>
        <p:spPr>
          <a:xfrm>
            <a:off x="385565" y="82890"/>
            <a:ext cx="1112769" cy="1112769"/>
          </a:xfrm>
          <a:prstGeom prst="rect">
            <a:avLst/>
          </a:prstGeom>
        </p:spPr>
      </p:pic>
    </p:spTree>
    <p:extLst>
      <p:ext uri="{BB962C8B-B14F-4D97-AF65-F5344CB8AC3E}">
        <p14:creationId xmlns:p14="http://schemas.microsoft.com/office/powerpoint/2010/main" val="3461399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CF55D-7693-6871-AA2D-2F368A8662D5}"/>
              </a:ext>
            </a:extLst>
          </p:cNvPr>
          <p:cNvSpPr>
            <a:spLocks noGrp="1"/>
          </p:cNvSpPr>
          <p:nvPr>
            <p:ph type="title"/>
          </p:nvPr>
        </p:nvSpPr>
        <p:spPr/>
        <p:txBody>
          <a:bodyPr/>
          <a:lstStyle/>
          <a:p>
            <a:r>
              <a:rPr lang="en-US" b="1" dirty="0">
                <a:solidFill>
                  <a:srgbClr val="2B3E96"/>
                </a:solidFill>
                <a:latin typeface="Aptos" panose="020B0004020202020204" pitchFamily="34" charset="0"/>
              </a:rPr>
              <a:t>Interpersonal Skills </a:t>
            </a:r>
            <a:r>
              <a:rPr lang="en-US" sz="2400" b="1" dirty="0">
                <a:solidFill>
                  <a:srgbClr val="2B3E96"/>
                </a:solidFill>
                <a:latin typeface="Aptos" panose="020B0004020202020204" pitchFamily="34" charset="0"/>
              </a:rPr>
              <a:t>(cont.)</a:t>
            </a:r>
            <a:endParaRPr lang="en-US" dirty="0">
              <a:solidFill>
                <a:srgbClr val="2B3E96"/>
              </a:solidFill>
            </a:endParaRPr>
          </a:p>
        </p:txBody>
      </p:sp>
      <p:sp>
        <p:nvSpPr>
          <p:cNvPr id="3" name="Content Placeholder 2">
            <a:extLst>
              <a:ext uri="{FF2B5EF4-FFF2-40B4-BE49-F238E27FC236}">
                <a16:creationId xmlns:a16="http://schemas.microsoft.com/office/drawing/2014/main" id="{00819197-982C-7201-0FA1-67485E8C83D9}"/>
              </a:ext>
            </a:extLst>
          </p:cNvPr>
          <p:cNvSpPr>
            <a:spLocks noGrp="1"/>
          </p:cNvSpPr>
          <p:nvPr>
            <p:ph idx="1"/>
          </p:nvPr>
        </p:nvSpPr>
        <p:spPr/>
        <p:txBody>
          <a:bodyPr>
            <a:noAutofit/>
          </a:bodyPr>
          <a:lstStyle/>
          <a:p>
            <a:pPr marL="0" marR="0" lvl="0" indent="0">
              <a:spcBef>
                <a:spcPts val="0"/>
              </a:spcBef>
              <a:spcAft>
                <a:spcPts val="0"/>
              </a:spcAft>
              <a:buNone/>
            </a:pPr>
            <a:r>
              <a:rPr lang="en-US" sz="2400" b="1" dirty="0">
                <a:ln>
                  <a:noFill/>
                </a:ln>
                <a:solidFill>
                  <a:srgbClr val="000000"/>
                </a:solidFill>
                <a:effectLst/>
                <a:latin typeface="Aptos" panose="020B0004020202020204" pitchFamily="34" charset="0"/>
                <a:ea typeface="Helvetica Neue"/>
                <a:cs typeface="Helvetica Neue"/>
              </a:rPr>
              <a:t>LESS IS MORE</a:t>
            </a:r>
            <a:endParaRPr lang="en-US" sz="2400" dirty="0">
              <a:ln>
                <a:noFill/>
              </a:ln>
              <a:solidFill>
                <a:srgbClr val="000000"/>
              </a:solidFill>
              <a:effectLst/>
              <a:latin typeface="Helvetica Neue"/>
              <a:ea typeface="Helvetica Neue"/>
              <a:cs typeface="Helvetica Neue"/>
            </a:endParaRPr>
          </a:p>
          <a:p>
            <a:pPr marL="228600" lvl="1" indent="0">
              <a:spcBef>
                <a:spcPts val="0"/>
              </a:spcBef>
              <a:buNone/>
            </a:pPr>
            <a:r>
              <a:rPr lang="en-US" sz="2200" dirty="0">
                <a:ln>
                  <a:noFill/>
                </a:ln>
                <a:solidFill>
                  <a:srgbClr val="000000"/>
                </a:solidFill>
                <a:effectLst/>
                <a:latin typeface="Aptos" panose="020B0004020202020204" pitchFamily="34" charset="0"/>
                <a:ea typeface="Helvetica Neue"/>
                <a:cs typeface="Helvetica Neue"/>
              </a:rPr>
              <a:t>Stress and/or anxiety can occur when too many people assist with seatbelt, footrest, helmet, blanket, etc. The Pilot and Safety should introduce themselves and then one or the other should get the Wheeler ready for the ride (preferably of the same gender)</a:t>
            </a:r>
          </a:p>
          <a:p>
            <a:pPr marL="457200" lvl="1" indent="0">
              <a:spcBef>
                <a:spcPts val="0"/>
              </a:spcBef>
              <a:buNone/>
            </a:pPr>
            <a:endParaRPr lang="en-US" sz="2200" dirty="0">
              <a:solidFill>
                <a:srgbClr val="000000"/>
              </a:solidFill>
              <a:latin typeface="Aptos" panose="020B0004020202020204" pitchFamily="34" charset="0"/>
              <a:ea typeface="Helvetica Neue"/>
              <a:cs typeface="Helvetica Neue"/>
            </a:endParaRPr>
          </a:p>
          <a:p>
            <a:pPr marL="228600" lvl="1" indent="0">
              <a:spcBef>
                <a:spcPts val="0"/>
              </a:spcBef>
              <a:buNone/>
            </a:pPr>
            <a:r>
              <a:rPr lang="en-US" sz="2200" dirty="0">
                <a:ln>
                  <a:noFill/>
                </a:ln>
                <a:solidFill>
                  <a:srgbClr val="000000"/>
                </a:solidFill>
                <a:effectLst/>
                <a:latin typeface="Aptos" panose="020B0004020202020204" pitchFamily="34" charset="0"/>
                <a:ea typeface="Helvetica Neue"/>
                <a:cs typeface="Helvetica Neue"/>
              </a:rPr>
              <a:t>Use short, clear sentences. “May I help you with the footrest?” “Would you like a blanket, water?” Even if the Wheeler is nonverbal, this makes a difference</a:t>
            </a:r>
            <a:r>
              <a:rPr lang="en-US" sz="2800" dirty="0">
                <a:ln>
                  <a:noFill/>
                </a:ln>
                <a:solidFill>
                  <a:srgbClr val="000000"/>
                </a:solidFill>
                <a:effectLst/>
                <a:latin typeface="Aptos" panose="020B0004020202020204" pitchFamily="34" charset="0"/>
                <a:ea typeface="Helvetica Neue"/>
                <a:cs typeface="Helvetica Neue"/>
              </a:rPr>
              <a:t> </a:t>
            </a:r>
          </a:p>
          <a:p>
            <a:pPr marL="0" indent="0">
              <a:buNone/>
            </a:pPr>
            <a:endParaRPr lang="en-US" sz="2800" dirty="0"/>
          </a:p>
        </p:txBody>
      </p:sp>
      <p:pic>
        <p:nvPicPr>
          <p:cNvPr id="6" name="Picture 5">
            <a:extLst>
              <a:ext uri="{FF2B5EF4-FFF2-40B4-BE49-F238E27FC236}">
                <a16:creationId xmlns:a16="http://schemas.microsoft.com/office/drawing/2014/main" id="{DADB973C-F565-5C02-4E2B-4503CAFD6CBD}"/>
              </a:ext>
            </a:extLst>
          </p:cNvPr>
          <p:cNvPicPr>
            <a:picLocks noChangeAspect="1"/>
          </p:cNvPicPr>
          <p:nvPr/>
        </p:nvPicPr>
        <p:blipFill>
          <a:blip r:embed="rId2"/>
          <a:stretch>
            <a:fillRect/>
          </a:stretch>
        </p:blipFill>
        <p:spPr>
          <a:xfrm>
            <a:off x="451298" y="274638"/>
            <a:ext cx="1112769" cy="1112769"/>
          </a:xfrm>
          <a:prstGeom prst="rect">
            <a:avLst/>
          </a:prstGeom>
        </p:spPr>
      </p:pic>
    </p:spTree>
    <p:extLst>
      <p:ext uri="{BB962C8B-B14F-4D97-AF65-F5344CB8AC3E}">
        <p14:creationId xmlns:p14="http://schemas.microsoft.com/office/powerpoint/2010/main" val="3120391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E946-405C-4C43-2688-89B41E138E14}"/>
              </a:ext>
            </a:extLst>
          </p:cNvPr>
          <p:cNvSpPr>
            <a:spLocks noGrp="1"/>
          </p:cNvSpPr>
          <p:nvPr>
            <p:ph type="title"/>
          </p:nvPr>
        </p:nvSpPr>
        <p:spPr/>
        <p:txBody>
          <a:bodyPr/>
          <a:lstStyle/>
          <a:p>
            <a:r>
              <a:rPr lang="en-US" b="1" dirty="0">
                <a:solidFill>
                  <a:srgbClr val="2B3E96"/>
                </a:solidFill>
                <a:latin typeface="Aptos" panose="020B0004020202020204" pitchFamily="34" charset="0"/>
              </a:rPr>
              <a:t>Memory Loss</a:t>
            </a:r>
          </a:p>
        </p:txBody>
      </p:sp>
      <p:sp>
        <p:nvSpPr>
          <p:cNvPr id="3" name="Content Placeholder 2">
            <a:extLst>
              <a:ext uri="{FF2B5EF4-FFF2-40B4-BE49-F238E27FC236}">
                <a16:creationId xmlns:a16="http://schemas.microsoft.com/office/drawing/2014/main" id="{313F9082-DB08-AFEB-045F-85436EBABB00}"/>
              </a:ext>
            </a:extLst>
          </p:cNvPr>
          <p:cNvSpPr>
            <a:spLocks noGrp="1"/>
          </p:cNvSpPr>
          <p:nvPr>
            <p:ph idx="1"/>
          </p:nvPr>
        </p:nvSpPr>
        <p:spPr>
          <a:xfrm>
            <a:off x="609600" y="1195659"/>
            <a:ext cx="11405937" cy="4525963"/>
          </a:xfrm>
        </p:spPr>
        <p:txBody>
          <a:bodyPr>
            <a:noAutofit/>
          </a:bodyPr>
          <a:lstStyle/>
          <a:p>
            <a:pPr marL="0" marR="0" lvl="0" indent="0">
              <a:spcBef>
                <a:spcPts val="0"/>
              </a:spcBef>
              <a:spcAft>
                <a:spcPts val="0"/>
              </a:spcAft>
              <a:buNone/>
            </a:pPr>
            <a:r>
              <a:rPr lang="en-US" sz="2200" dirty="0">
                <a:ln>
                  <a:noFill/>
                </a:ln>
                <a:solidFill>
                  <a:srgbClr val="000000"/>
                </a:solidFill>
                <a:effectLst/>
                <a:latin typeface="Aptos" panose="020B0004020202020204" pitchFamily="34" charset="0"/>
                <a:ea typeface="Helvetica Neue"/>
                <a:cs typeface="Helvetica Neue"/>
              </a:rPr>
              <a:t>People with memory loss may suddenly not recognize you or their surroundings. They might wonder, “Who are these strangers?” “Where am I?” </a:t>
            </a:r>
          </a:p>
          <a:p>
            <a:pPr marL="0" marR="0" lvl="0" indent="0">
              <a:spcBef>
                <a:spcPts val="0"/>
              </a:spcBef>
              <a:spcAft>
                <a:spcPts val="0"/>
              </a:spcAft>
              <a:buNone/>
            </a:pPr>
            <a:endParaRPr lang="en-US" sz="1800" dirty="0">
              <a:ln>
                <a:noFill/>
              </a:ln>
              <a:solidFill>
                <a:srgbClr val="000000"/>
              </a:solidFill>
              <a:effectLst/>
              <a:latin typeface="Aptos" panose="020B0004020202020204" pitchFamily="34" charset="0"/>
              <a:ea typeface="Helvetica Neue"/>
              <a:cs typeface="Helvetica Neue"/>
            </a:endParaRPr>
          </a:p>
          <a:p>
            <a:pPr marL="0" marR="0" lvl="0" indent="0">
              <a:spcBef>
                <a:spcPts val="0"/>
              </a:spcBef>
              <a:spcAft>
                <a:spcPts val="0"/>
              </a:spcAft>
              <a:buNone/>
            </a:pPr>
            <a:r>
              <a:rPr lang="en-US" sz="2200" dirty="0">
                <a:ln>
                  <a:noFill/>
                </a:ln>
                <a:solidFill>
                  <a:srgbClr val="000000"/>
                </a:solidFill>
                <a:effectLst/>
                <a:latin typeface="Aptos" panose="020B0004020202020204" pitchFamily="34" charset="0"/>
                <a:ea typeface="Helvetica Neue"/>
                <a:cs typeface="Helvetica Neue"/>
              </a:rPr>
              <a:t>They may experience anxiety, feel overwhelmed and/or feel overstimulated. In this situation, it is especially important to remember that less is more. Avoid long, complicated explanations or sentences. Quietly and calmly explain who you are, that you are going for a 45 to 60 minute bike ride, that they are safe, and that you will bring them back after the ride.  </a:t>
            </a:r>
          </a:p>
          <a:p>
            <a:pPr marL="0" marR="0" lvl="0" indent="0">
              <a:spcBef>
                <a:spcPts val="0"/>
              </a:spcBef>
              <a:spcAft>
                <a:spcPts val="0"/>
              </a:spcAft>
              <a:buNone/>
            </a:pPr>
            <a:endParaRPr lang="en-US" sz="1800" dirty="0">
              <a:ln>
                <a:noFill/>
              </a:ln>
              <a:solidFill>
                <a:srgbClr val="000000"/>
              </a:solidFill>
              <a:effectLst/>
              <a:latin typeface="Aptos" panose="020B0004020202020204" pitchFamily="34" charset="0"/>
              <a:ea typeface="Helvetica Neue"/>
              <a:cs typeface="Helvetica Neue"/>
            </a:endParaRPr>
          </a:p>
          <a:p>
            <a:pPr marL="0" marR="0" lvl="0" indent="0">
              <a:spcBef>
                <a:spcPts val="0"/>
              </a:spcBef>
              <a:spcAft>
                <a:spcPts val="0"/>
              </a:spcAft>
              <a:buNone/>
            </a:pPr>
            <a:r>
              <a:rPr lang="en-US" sz="2200" dirty="0">
                <a:ln>
                  <a:noFill/>
                </a:ln>
                <a:solidFill>
                  <a:srgbClr val="000000"/>
                </a:solidFill>
                <a:effectLst/>
                <a:latin typeface="Aptos" panose="020B0004020202020204" pitchFamily="34" charset="0"/>
                <a:ea typeface="Helvetica Neue"/>
                <a:cs typeface="Helvetica Neue"/>
              </a:rPr>
              <a:t>It’s okay to stop, face the Wheeler and repeat these things again during the ride. </a:t>
            </a:r>
          </a:p>
          <a:p>
            <a:pPr marL="0" marR="0" lvl="0" indent="0">
              <a:spcBef>
                <a:spcPts val="0"/>
              </a:spcBef>
              <a:spcAft>
                <a:spcPts val="0"/>
              </a:spcAft>
              <a:buNone/>
            </a:pPr>
            <a:endParaRPr lang="en-US" sz="1800" dirty="0">
              <a:ln>
                <a:noFill/>
              </a:ln>
              <a:solidFill>
                <a:srgbClr val="000000"/>
              </a:solidFill>
              <a:effectLst/>
              <a:latin typeface="Aptos" panose="020B0004020202020204" pitchFamily="34" charset="0"/>
              <a:ea typeface="Helvetica Neue"/>
              <a:cs typeface="Helvetica Neue"/>
            </a:endParaRPr>
          </a:p>
          <a:p>
            <a:pPr marL="0" marR="0" lvl="0" indent="0">
              <a:spcBef>
                <a:spcPts val="0"/>
              </a:spcBef>
              <a:spcAft>
                <a:spcPts val="0"/>
              </a:spcAft>
              <a:buNone/>
            </a:pPr>
            <a:r>
              <a:rPr lang="en-US" sz="2200" dirty="0">
                <a:ln>
                  <a:noFill/>
                </a:ln>
                <a:solidFill>
                  <a:srgbClr val="000000"/>
                </a:solidFill>
                <a:effectLst/>
                <a:latin typeface="Aptos" panose="020B0004020202020204" pitchFamily="34" charset="0"/>
                <a:ea typeface="Helvetica Neue"/>
                <a:cs typeface="Helvetica Neue"/>
              </a:rPr>
              <a:t>Mentioning something familiar may help as well, such as the name of a spouse, or the Activity director. </a:t>
            </a:r>
          </a:p>
          <a:p>
            <a:endParaRPr lang="en-US" sz="2400" dirty="0"/>
          </a:p>
        </p:txBody>
      </p:sp>
      <p:pic>
        <p:nvPicPr>
          <p:cNvPr id="4" name="Picture 3">
            <a:extLst>
              <a:ext uri="{FF2B5EF4-FFF2-40B4-BE49-F238E27FC236}">
                <a16:creationId xmlns:a16="http://schemas.microsoft.com/office/drawing/2014/main" id="{3EAFEDF5-D504-16EE-5CFD-2DFD6948B98C}"/>
              </a:ext>
            </a:extLst>
          </p:cNvPr>
          <p:cNvPicPr>
            <a:picLocks noChangeAspect="1"/>
          </p:cNvPicPr>
          <p:nvPr/>
        </p:nvPicPr>
        <p:blipFill>
          <a:blip r:embed="rId2"/>
          <a:stretch>
            <a:fillRect/>
          </a:stretch>
        </p:blipFill>
        <p:spPr>
          <a:xfrm>
            <a:off x="349698" y="23609"/>
            <a:ext cx="1112769" cy="1112769"/>
          </a:xfrm>
          <a:prstGeom prst="rect">
            <a:avLst/>
          </a:prstGeom>
        </p:spPr>
      </p:pic>
    </p:spTree>
    <p:extLst>
      <p:ext uri="{BB962C8B-B14F-4D97-AF65-F5344CB8AC3E}">
        <p14:creationId xmlns:p14="http://schemas.microsoft.com/office/powerpoint/2010/main" val="3292079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4585-C779-5F9A-6F15-517C27EF5AB5}"/>
              </a:ext>
            </a:extLst>
          </p:cNvPr>
          <p:cNvSpPr>
            <a:spLocks noGrp="1"/>
          </p:cNvSpPr>
          <p:nvPr>
            <p:ph type="title"/>
          </p:nvPr>
        </p:nvSpPr>
        <p:spPr/>
        <p:txBody>
          <a:bodyPr/>
          <a:lstStyle/>
          <a:p>
            <a:r>
              <a:rPr lang="en-US" b="1" dirty="0">
                <a:solidFill>
                  <a:srgbClr val="2B3E96"/>
                </a:solidFill>
                <a:latin typeface="Aptos" panose="020B0004020202020204" pitchFamily="34" charset="0"/>
              </a:rPr>
              <a:t>Memory Loss </a:t>
            </a:r>
            <a:r>
              <a:rPr lang="en-US" sz="2400" b="1" dirty="0">
                <a:solidFill>
                  <a:srgbClr val="2B3E96"/>
                </a:solidFill>
                <a:latin typeface="Aptos" panose="020B0004020202020204" pitchFamily="34" charset="0"/>
              </a:rPr>
              <a:t>(cont.)</a:t>
            </a:r>
            <a:endParaRPr lang="en-US" b="1" dirty="0">
              <a:solidFill>
                <a:srgbClr val="2B3E96"/>
              </a:solidFill>
              <a:latin typeface="Aptos" panose="020B0004020202020204" pitchFamily="34" charset="0"/>
            </a:endParaRPr>
          </a:p>
        </p:txBody>
      </p:sp>
      <p:sp>
        <p:nvSpPr>
          <p:cNvPr id="3" name="Content Placeholder 2">
            <a:extLst>
              <a:ext uri="{FF2B5EF4-FFF2-40B4-BE49-F238E27FC236}">
                <a16:creationId xmlns:a16="http://schemas.microsoft.com/office/drawing/2014/main" id="{7C54BDB3-06BC-5AA4-D8E3-9ABE2F5BC7EC}"/>
              </a:ext>
            </a:extLst>
          </p:cNvPr>
          <p:cNvSpPr>
            <a:spLocks noGrp="1"/>
          </p:cNvSpPr>
          <p:nvPr>
            <p:ph idx="1"/>
          </p:nvPr>
        </p:nvSpPr>
        <p:spPr>
          <a:xfrm>
            <a:off x="508000" y="1257305"/>
            <a:ext cx="11074400" cy="4525963"/>
          </a:xfrm>
        </p:spPr>
        <p:txBody>
          <a:bodyPr>
            <a:noAutofit/>
          </a:bodyPr>
          <a:lstStyle/>
          <a:p>
            <a:pPr marL="0" indent="0">
              <a:spcBef>
                <a:spcPts val="0"/>
              </a:spcBef>
              <a:buNone/>
            </a:pPr>
            <a:r>
              <a:rPr lang="en-US" sz="2400" dirty="0">
                <a:solidFill>
                  <a:srgbClr val="000000"/>
                </a:solidFill>
                <a:latin typeface="Aptos" panose="020B0004020202020204" pitchFamily="34" charset="0"/>
                <a:ea typeface="Helvetica Neue"/>
                <a:cs typeface="Helvetica Neue"/>
              </a:rPr>
              <a:t>Use age-appropriate conversations. Always assume that the Wheeler understands you unless you know differently. Act with respect</a:t>
            </a:r>
          </a:p>
          <a:p>
            <a:pPr marL="0" indent="0">
              <a:spcBef>
                <a:spcPts val="0"/>
              </a:spcBef>
              <a:buNone/>
            </a:pPr>
            <a:endParaRPr lang="en-US" sz="2400" dirty="0">
              <a:solidFill>
                <a:srgbClr val="000000"/>
              </a:solidFill>
              <a:latin typeface="Aptos" panose="020B0004020202020204" pitchFamily="34" charset="0"/>
              <a:ea typeface="Helvetica Neue"/>
              <a:cs typeface="Helvetica Neue"/>
            </a:endParaRPr>
          </a:p>
          <a:p>
            <a:pPr marL="0" indent="0">
              <a:spcBef>
                <a:spcPts val="0"/>
              </a:spcBef>
              <a:buNone/>
            </a:pPr>
            <a:r>
              <a:rPr lang="en-US" sz="2400" dirty="0">
                <a:ln>
                  <a:noFill/>
                </a:ln>
                <a:solidFill>
                  <a:srgbClr val="000000"/>
                </a:solidFill>
                <a:effectLst/>
                <a:latin typeface="Aptos" panose="020B0004020202020204" pitchFamily="34" charset="0"/>
                <a:ea typeface="Helvetica Neue"/>
                <a:cs typeface="Helvetica Neue"/>
              </a:rPr>
              <a:t>If all else fails and the Wheeler is still scared, appears anxious, or is simply not enjoying the ride, call for a stop and alert the Ride Leader. </a:t>
            </a:r>
            <a:r>
              <a:rPr lang="en-US" sz="2400" dirty="0">
                <a:solidFill>
                  <a:srgbClr val="000000"/>
                </a:solidFill>
                <a:latin typeface="Aptos" panose="020B0004020202020204" pitchFamily="34" charset="0"/>
                <a:ea typeface="Helvetica Neue"/>
                <a:cs typeface="Helvetica Neue"/>
              </a:rPr>
              <a:t>If the Wheeler is not enjoying the ride, it may be best for all to return to the drop off location. </a:t>
            </a:r>
            <a:r>
              <a:rPr lang="en-US" sz="2400" dirty="0">
                <a:ln>
                  <a:noFill/>
                </a:ln>
                <a:solidFill>
                  <a:srgbClr val="000000"/>
                </a:solidFill>
                <a:effectLst/>
                <a:latin typeface="Aptos" panose="020B0004020202020204" pitchFamily="34" charset="0"/>
                <a:ea typeface="Helvetica Neue"/>
                <a:cs typeface="Helvetica Neue"/>
              </a:rPr>
              <a:t>If the decision is made to return to the drop off location, the Ride Leader will contact the Activity Director.  </a:t>
            </a:r>
          </a:p>
          <a:p>
            <a:pPr marL="0" marR="0" lvl="0" indent="0">
              <a:spcBef>
                <a:spcPts val="0"/>
              </a:spcBef>
              <a:spcAft>
                <a:spcPts val="0"/>
              </a:spcAft>
              <a:buNone/>
            </a:pPr>
            <a:endParaRPr lang="en-US" sz="1200" dirty="0">
              <a:ln>
                <a:noFill/>
              </a:ln>
              <a:solidFill>
                <a:srgbClr val="000000"/>
              </a:solidFill>
              <a:effectLst/>
              <a:latin typeface="Aptos" panose="020B0004020202020204" pitchFamily="34" charset="0"/>
              <a:ea typeface="Helvetica Neue"/>
              <a:cs typeface="Helvetica Neue"/>
            </a:endParaRPr>
          </a:p>
          <a:p>
            <a:pPr marL="0" marR="0" indent="0">
              <a:spcBef>
                <a:spcPts val="0"/>
              </a:spcBef>
              <a:spcAft>
                <a:spcPts val="0"/>
              </a:spcAft>
              <a:buNone/>
            </a:pPr>
            <a:r>
              <a:rPr lang="en-US" sz="2400" dirty="0">
                <a:ln>
                  <a:noFill/>
                </a:ln>
                <a:solidFill>
                  <a:srgbClr val="000000"/>
                </a:solidFill>
                <a:effectLst/>
                <a:latin typeface="Aptos" panose="020B0004020202020204" pitchFamily="34" charset="0"/>
                <a:ea typeface="Helvetica Neue"/>
                <a:cs typeface="Helvetica Neue"/>
              </a:rPr>
              <a:t>It is important to consider </a:t>
            </a:r>
            <a:r>
              <a:rPr lang="en-US" sz="2400" b="1" dirty="0">
                <a:ln>
                  <a:noFill/>
                </a:ln>
                <a:solidFill>
                  <a:srgbClr val="000000"/>
                </a:solidFill>
                <a:effectLst/>
                <a:latin typeface="Aptos" panose="020B0004020202020204" pitchFamily="34" charset="0"/>
                <a:ea typeface="Helvetica Neue"/>
                <a:cs typeface="Helvetica Neue"/>
              </a:rPr>
              <a:t>BOTH MENTAL AND PHYSICAL COMFORT</a:t>
            </a:r>
          </a:p>
          <a:p>
            <a:pPr marL="0" marR="0" indent="0">
              <a:spcBef>
                <a:spcPts val="0"/>
              </a:spcBef>
              <a:spcAft>
                <a:spcPts val="0"/>
              </a:spcAft>
              <a:buNone/>
            </a:pPr>
            <a:endParaRPr lang="en-US" sz="2400" dirty="0">
              <a:ln>
                <a:noFill/>
              </a:ln>
              <a:solidFill>
                <a:srgbClr val="000000"/>
              </a:solidFill>
              <a:effectLst/>
              <a:latin typeface="Aptos" panose="020B0004020202020204" pitchFamily="34" charset="0"/>
              <a:ea typeface="Helvetica Neue"/>
              <a:cs typeface="Helvetica Neue"/>
            </a:endParaRPr>
          </a:p>
          <a:p>
            <a:pPr marL="0" marR="0" indent="0" algn="ctr">
              <a:spcBef>
                <a:spcPts val="0"/>
              </a:spcBef>
              <a:spcAft>
                <a:spcPts val="0"/>
              </a:spcAft>
              <a:buNone/>
            </a:pPr>
            <a:r>
              <a:rPr lang="en-US" sz="2400" b="1" dirty="0">
                <a:ln>
                  <a:noFill/>
                </a:ln>
                <a:solidFill>
                  <a:srgbClr val="FF0000"/>
                </a:solidFill>
                <a:effectLst/>
                <a:latin typeface="Aptos" panose="020B0004020202020204" pitchFamily="34" charset="0"/>
                <a:ea typeface="Helvetica Neue"/>
                <a:cs typeface="Helvetica Neue"/>
              </a:rPr>
              <a:t>IF THERE IS A LIFE THREATENING EMERGENCY – Call 911</a:t>
            </a:r>
            <a:endParaRPr lang="en-US" sz="2400" dirty="0">
              <a:ln>
                <a:noFill/>
              </a:ln>
              <a:solidFill>
                <a:srgbClr val="FF0000"/>
              </a:solidFill>
              <a:effectLst/>
              <a:latin typeface="Aptos" panose="020B0004020202020204" pitchFamily="34" charset="0"/>
              <a:ea typeface="Helvetica Neue"/>
              <a:cs typeface="Helvetica Neue"/>
            </a:endParaRPr>
          </a:p>
          <a:p>
            <a:endParaRPr lang="en-US" sz="2800" dirty="0"/>
          </a:p>
        </p:txBody>
      </p:sp>
      <p:pic>
        <p:nvPicPr>
          <p:cNvPr id="6" name="Picture 5">
            <a:extLst>
              <a:ext uri="{FF2B5EF4-FFF2-40B4-BE49-F238E27FC236}">
                <a16:creationId xmlns:a16="http://schemas.microsoft.com/office/drawing/2014/main" id="{6EE6B1D2-DACB-BA83-F2F9-30EE6B355831}"/>
              </a:ext>
            </a:extLst>
          </p:cNvPr>
          <p:cNvPicPr>
            <a:picLocks noChangeAspect="1"/>
          </p:cNvPicPr>
          <p:nvPr/>
        </p:nvPicPr>
        <p:blipFill>
          <a:blip r:embed="rId2"/>
          <a:stretch>
            <a:fillRect/>
          </a:stretch>
        </p:blipFill>
        <p:spPr>
          <a:xfrm>
            <a:off x="609600" y="144536"/>
            <a:ext cx="1112769" cy="1112769"/>
          </a:xfrm>
          <a:prstGeom prst="rect">
            <a:avLst/>
          </a:prstGeom>
        </p:spPr>
      </p:pic>
    </p:spTree>
    <p:extLst>
      <p:ext uri="{BB962C8B-B14F-4D97-AF65-F5344CB8AC3E}">
        <p14:creationId xmlns:p14="http://schemas.microsoft.com/office/powerpoint/2010/main" val="1456964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BBA5-93EA-4949-8DE7-6D592E910F00}"/>
              </a:ext>
            </a:extLst>
          </p:cNvPr>
          <p:cNvSpPr>
            <a:spLocks noGrp="1"/>
          </p:cNvSpPr>
          <p:nvPr>
            <p:ph type="title"/>
          </p:nvPr>
        </p:nvSpPr>
        <p:spPr>
          <a:xfrm>
            <a:off x="459615" y="375621"/>
            <a:ext cx="11122785" cy="812040"/>
          </a:xfrm>
        </p:spPr>
        <p:txBody>
          <a:bodyPr>
            <a:normAutofit/>
          </a:bodyPr>
          <a:lstStyle/>
          <a:p>
            <a:r>
              <a:rPr lang="en-US" sz="4000" b="1" dirty="0">
                <a:solidFill>
                  <a:srgbClr val="2B3E96"/>
                </a:solidFill>
                <a:ea typeface="Tahoma" panose="020B0604030504040204" pitchFamily="34" charset="0"/>
                <a:cs typeface="Tahoma" panose="020B0604030504040204" pitchFamily="34" charset="0"/>
              </a:rPr>
              <a:t>How to Sign Up for Bike Training Sessions</a:t>
            </a:r>
          </a:p>
        </p:txBody>
      </p:sp>
      <p:sp>
        <p:nvSpPr>
          <p:cNvPr id="4" name="TextBox 3"/>
          <p:cNvSpPr txBox="1"/>
          <p:nvPr/>
        </p:nvSpPr>
        <p:spPr>
          <a:xfrm>
            <a:off x="1016000" y="1364188"/>
            <a:ext cx="10665138" cy="464742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You will receive an email to sign-up for each of the 3 training sessions via </a:t>
            </a:r>
            <a:r>
              <a:rPr lang="en-US" sz="2400" dirty="0" err="1">
                <a:latin typeface="Tahoma" panose="020B0604030504040204" pitchFamily="34" charset="0"/>
                <a:ea typeface="Tahoma" panose="020B0604030504040204" pitchFamily="34" charset="0"/>
                <a:cs typeface="Tahoma" panose="020B0604030504040204" pitchFamily="34" charset="0"/>
              </a:rPr>
              <a:t>SignUp</a:t>
            </a:r>
            <a:r>
              <a:rPr lang="en-US" sz="2400" dirty="0">
                <a:latin typeface="Tahoma" panose="020B0604030504040204" pitchFamily="34" charset="0"/>
                <a:ea typeface="Tahoma" panose="020B0604030504040204" pitchFamily="34" charset="0"/>
                <a:cs typeface="Tahoma" panose="020B0604030504040204" pitchFamily="34" charset="0"/>
              </a:rPr>
              <a:t> Genius … there will be a variety of dates and times to choose from.</a:t>
            </a:r>
          </a:p>
          <a:p>
            <a:pPr marL="342900" indent="-342900">
              <a:spcBef>
                <a:spcPts val="1200"/>
              </a:spcBef>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You must complete all 3 training sessions before signing up for regular in-season rides (hopefully starting Memorial Day Monday May 25th).</a:t>
            </a:r>
          </a:p>
          <a:p>
            <a:pPr marL="342900" indent="-342900">
              <a:spcBef>
                <a:spcPts val="1200"/>
              </a:spcBef>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If you have difficulties with </a:t>
            </a:r>
            <a:r>
              <a:rPr lang="en-US" sz="2400" dirty="0" err="1">
                <a:latin typeface="Tahoma" panose="020B0604030504040204" pitchFamily="34" charset="0"/>
                <a:ea typeface="Tahoma" panose="020B0604030504040204" pitchFamily="34" charset="0"/>
                <a:cs typeface="Tahoma" panose="020B0604030504040204" pitchFamily="34" charset="0"/>
              </a:rPr>
              <a:t>SignUp</a:t>
            </a:r>
            <a:r>
              <a:rPr lang="en-US" sz="2400" dirty="0">
                <a:latin typeface="Tahoma" panose="020B0604030504040204" pitchFamily="34" charset="0"/>
                <a:ea typeface="Tahoma" panose="020B0604030504040204" pitchFamily="34" charset="0"/>
                <a:cs typeface="Tahoma" panose="020B0604030504040204" pitchFamily="34" charset="0"/>
              </a:rPr>
              <a:t> Genius, please call or text Bob Fitton (253) 670-8276 or email </a:t>
            </a:r>
            <a:r>
              <a:rPr lang="en-US" sz="2400" dirty="0">
                <a:latin typeface="Tahoma" panose="020B0604030504040204" pitchFamily="34" charset="0"/>
                <a:ea typeface="Tahoma" panose="020B0604030504040204" pitchFamily="34" charset="0"/>
                <a:cs typeface="Tahoma" panose="020B0604030504040204" pitchFamily="34" charset="0"/>
                <a:hlinkClick r:id="rId2"/>
              </a:rPr>
              <a:t>bob.sequimwheelers@gmail.com</a:t>
            </a:r>
            <a:r>
              <a:rPr lang="en-US" sz="2400" dirty="0">
                <a:latin typeface="Tahoma" panose="020B0604030504040204" pitchFamily="34" charset="0"/>
                <a:ea typeface="Tahoma" panose="020B0604030504040204" pitchFamily="34" charset="0"/>
                <a:cs typeface="Tahoma" panose="020B0604030504040204" pitchFamily="34" charset="0"/>
              </a:rPr>
              <a:t>.</a:t>
            </a:r>
          </a:p>
          <a:p>
            <a:pPr marL="342900" indent="-342900">
              <a:spcBef>
                <a:spcPts val="1200"/>
              </a:spcBef>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You’re welcome to ride your own bike with the Sequim Wheelers for the annual Irrigation Festival Parade on Saturday May 9, 2026 even if you have not completed all three sessions of new volunteer training (save the date!).</a:t>
            </a:r>
          </a:p>
          <a:p>
            <a:endParaRPr lang="en-US" sz="25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25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D8B7C1BC-9BC6-1520-CB0A-7F175CFF74D3}"/>
              </a:ext>
            </a:extLst>
          </p:cNvPr>
          <p:cNvPicPr>
            <a:picLocks noChangeAspect="1"/>
          </p:cNvPicPr>
          <p:nvPr/>
        </p:nvPicPr>
        <p:blipFill>
          <a:blip r:embed="rId3"/>
          <a:stretch>
            <a:fillRect/>
          </a:stretch>
        </p:blipFill>
        <p:spPr>
          <a:xfrm>
            <a:off x="459615" y="225256"/>
            <a:ext cx="1112769" cy="1112769"/>
          </a:xfrm>
          <a:prstGeom prst="rect">
            <a:avLst/>
          </a:prstGeom>
        </p:spPr>
      </p:pic>
    </p:spTree>
    <p:extLst>
      <p:ext uri="{BB962C8B-B14F-4D97-AF65-F5344CB8AC3E}">
        <p14:creationId xmlns:p14="http://schemas.microsoft.com/office/powerpoint/2010/main" val="3144085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2FAD-42D0-DC01-0ADC-C1AE8A1EA85C}"/>
              </a:ext>
            </a:extLst>
          </p:cNvPr>
          <p:cNvSpPr>
            <a:spLocks noGrp="1"/>
          </p:cNvSpPr>
          <p:nvPr>
            <p:ph type="ctrTitle"/>
          </p:nvPr>
        </p:nvSpPr>
        <p:spPr>
          <a:xfrm>
            <a:off x="914400" y="242093"/>
            <a:ext cx="10363200" cy="963613"/>
          </a:xfrm>
        </p:spPr>
        <p:txBody>
          <a:bodyPr>
            <a:normAutofit/>
          </a:bodyPr>
          <a:lstStyle/>
          <a:p>
            <a:r>
              <a:rPr lang="en-US" sz="4400" dirty="0" err="1"/>
              <a:t>SignUp</a:t>
            </a:r>
            <a:r>
              <a:rPr lang="en-US" sz="4400" dirty="0"/>
              <a:t> Genius Home Page </a:t>
            </a:r>
          </a:p>
        </p:txBody>
      </p:sp>
      <p:pic>
        <p:nvPicPr>
          <p:cNvPr id="4" name="Picture 3">
            <a:extLst>
              <a:ext uri="{FF2B5EF4-FFF2-40B4-BE49-F238E27FC236}">
                <a16:creationId xmlns:a16="http://schemas.microsoft.com/office/drawing/2014/main" id="{EB24806D-9DFE-9F66-A003-7EC97E26CA1D}"/>
              </a:ext>
            </a:extLst>
          </p:cNvPr>
          <p:cNvPicPr>
            <a:picLocks noChangeAspect="1"/>
          </p:cNvPicPr>
          <p:nvPr/>
        </p:nvPicPr>
        <p:blipFill>
          <a:blip r:embed="rId2"/>
          <a:stretch>
            <a:fillRect/>
          </a:stretch>
        </p:blipFill>
        <p:spPr>
          <a:xfrm>
            <a:off x="1635163" y="1252778"/>
            <a:ext cx="8921674" cy="4352443"/>
          </a:xfrm>
          <a:prstGeom prst="rect">
            <a:avLst/>
          </a:prstGeom>
        </p:spPr>
      </p:pic>
      <p:pic>
        <p:nvPicPr>
          <p:cNvPr id="5" name="Picture 4">
            <a:extLst>
              <a:ext uri="{FF2B5EF4-FFF2-40B4-BE49-F238E27FC236}">
                <a16:creationId xmlns:a16="http://schemas.microsoft.com/office/drawing/2014/main" id="{01D2691A-4BE5-183C-6075-D4D2D9162E0B}"/>
              </a:ext>
            </a:extLst>
          </p:cNvPr>
          <p:cNvPicPr>
            <a:picLocks noChangeAspect="1"/>
          </p:cNvPicPr>
          <p:nvPr/>
        </p:nvPicPr>
        <p:blipFill>
          <a:blip r:embed="rId3"/>
          <a:stretch>
            <a:fillRect/>
          </a:stretch>
        </p:blipFill>
        <p:spPr>
          <a:xfrm>
            <a:off x="317500" y="171704"/>
            <a:ext cx="1112769" cy="1112769"/>
          </a:xfrm>
          <a:prstGeom prst="rect">
            <a:avLst/>
          </a:prstGeom>
        </p:spPr>
      </p:pic>
    </p:spTree>
    <p:extLst>
      <p:ext uri="{BB962C8B-B14F-4D97-AF65-F5344CB8AC3E}">
        <p14:creationId xmlns:p14="http://schemas.microsoft.com/office/powerpoint/2010/main" val="4196024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FAF2109-8D66-4DF9-AFB2-E480A7D821F8}"/>
              </a:ext>
            </a:extLst>
          </p:cNvPr>
          <p:cNvSpPr>
            <a:spLocks noGrp="1"/>
          </p:cNvSpPr>
          <p:nvPr>
            <p:ph type="title"/>
          </p:nvPr>
        </p:nvSpPr>
        <p:spPr>
          <a:xfrm>
            <a:off x="489337" y="225380"/>
            <a:ext cx="11400412" cy="799108"/>
          </a:xfrm>
        </p:spPr>
        <p:txBody>
          <a:bodyPr>
            <a:normAutofit/>
          </a:bodyPr>
          <a:lstStyle/>
          <a:p>
            <a:r>
              <a:rPr lang="en-US" b="1" dirty="0">
                <a:solidFill>
                  <a:srgbClr val="2B3E96"/>
                </a:solidFill>
              </a:rPr>
              <a:t>Irrigation Festival Parade - May 9, 2026</a:t>
            </a:r>
          </a:p>
        </p:txBody>
      </p:sp>
      <p:pic>
        <p:nvPicPr>
          <p:cNvPr id="8196" name="Picture 4" descr="No photo description available.">
            <a:extLst>
              <a:ext uri="{FF2B5EF4-FFF2-40B4-BE49-F238E27FC236}">
                <a16:creationId xmlns:a16="http://schemas.microsoft.com/office/drawing/2014/main" id="{C43BF20E-10BF-776C-A28E-C974300CD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660" y="1301567"/>
            <a:ext cx="7413088" cy="254653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No photo description available.">
            <a:extLst>
              <a:ext uri="{FF2B5EF4-FFF2-40B4-BE49-F238E27FC236}">
                <a16:creationId xmlns:a16="http://schemas.microsoft.com/office/drawing/2014/main" id="{0219B780-86B0-D4EE-10C4-0CA9246A1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94" y="3657599"/>
            <a:ext cx="2802651" cy="200564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No photo description available.">
            <a:extLst>
              <a:ext uri="{FF2B5EF4-FFF2-40B4-BE49-F238E27FC236}">
                <a16:creationId xmlns:a16="http://schemas.microsoft.com/office/drawing/2014/main" id="{064115EB-6392-E9A9-3DA5-57C7C2927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228" y="4125179"/>
            <a:ext cx="7473520" cy="2546533"/>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No photo description available.">
            <a:extLst>
              <a:ext uri="{FF2B5EF4-FFF2-40B4-BE49-F238E27FC236}">
                <a16:creationId xmlns:a16="http://schemas.microsoft.com/office/drawing/2014/main" id="{A6ADDDA7-6644-16B5-C098-ADD8FDAEB4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336" y="1428794"/>
            <a:ext cx="3136509" cy="17744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DF8C3E-AC18-C793-DF53-AA685220FD14}"/>
              </a:ext>
            </a:extLst>
          </p:cNvPr>
          <p:cNvPicPr>
            <a:picLocks noChangeAspect="1"/>
          </p:cNvPicPr>
          <p:nvPr/>
        </p:nvPicPr>
        <p:blipFill>
          <a:blip r:embed="rId6"/>
          <a:stretch>
            <a:fillRect/>
          </a:stretch>
        </p:blipFill>
        <p:spPr>
          <a:xfrm>
            <a:off x="266809" y="73372"/>
            <a:ext cx="1112769" cy="1112769"/>
          </a:xfrm>
          <a:prstGeom prst="rect">
            <a:avLst/>
          </a:prstGeom>
        </p:spPr>
      </p:pic>
    </p:spTree>
    <p:extLst>
      <p:ext uri="{BB962C8B-B14F-4D97-AF65-F5344CB8AC3E}">
        <p14:creationId xmlns:p14="http://schemas.microsoft.com/office/powerpoint/2010/main" val="1426657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7538" y="1436925"/>
            <a:ext cx="7694462" cy="1729704"/>
          </a:xfrm>
          <a:prstGeom prst="rect">
            <a:avLst/>
          </a:prstGeom>
          <a:noFill/>
        </p:spPr>
        <p:txBody>
          <a:bodyPr wrap="square" rtlCol="0">
            <a:spAutoFit/>
          </a:bodyPr>
          <a:lstStyle/>
          <a:p>
            <a:pPr>
              <a:lnSpc>
                <a:spcPct val="130000"/>
              </a:lnSpc>
              <a:spcBef>
                <a:spcPts val="300"/>
              </a:spcBef>
            </a:pPr>
            <a:r>
              <a:rPr lang="en-US" sz="2600" dirty="0">
                <a:latin typeface="Tahoma" panose="020B0604030504040204" pitchFamily="34" charset="0"/>
                <a:ea typeface="Tahoma" panose="020B0604030504040204" pitchFamily="34" charset="0"/>
                <a:cs typeface="Tahoma" panose="020B0604030504040204" pitchFamily="34" charset="0"/>
              </a:rPr>
              <a:t>Monthly Newsletters throughout the Season </a:t>
            </a:r>
          </a:p>
          <a:p>
            <a:pPr>
              <a:lnSpc>
                <a:spcPct val="130000"/>
              </a:lnSpc>
              <a:spcBef>
                <a:spcPts val="300"/>
              </a:spcBef>
            </a:pPr>
            <a:r>
              <a:rPr lang="en-US" sz="2600" dirty="0">
                <a:latin typeface="Tahoma" panose="020B0604030504040204" pitchFamily="34" charset="0"/>
                <a:ea typeface="Tahoma" panose="020B0604030504040204" pitchFamily="34" charset="0"/>
                <a:cs typeface="Tahoma" panose="020B0604030504040204" pitchFamily="34" charset="0"/>
              </a:rPr>
              <a:t>Facebook</a:t>
            </a:r>
            <a:r>
              <a:rPr lang="en-US" sz="2600" dirty="0">
                <a:solidFill>
                  <a:srgbClr val="2B3E96"/>
                </a:solidFill>
                <a:latin typeface="Tahoma" panose="020B0604030504040204" pitchFamily="34" charset="0"/>
                <a:ea typeface="Tahoma" panose="020B0604030504040204" pitchFamily="34" charset="0"/>
                <a:cs typeface="Tahoma" panose="020B0604030504040204" pitchFamily="34" charset="0"/>
              </a:rPr>
              <a:t>  </a:t>
            </a:r>
            <a:r>
              <a:rPr lang="en-US" sz="2600" dirty="0">
                <a:latin typeface="Tahoma" panose="020B0604030504040204" pitchFamily="34" charset="0"/>
                <a:ea typeface="Tahoma" panose="020B0604030504040204" pitchFamily="34" charset="0"/>
                <a:cs typeface="Tahoma" panose="020B0604030504040204" pitchFamily="34" charset="0"/>
                <a:hlinkClick r:id="rId2"/>
              </a:rPr>
              <a:t>www.facebook.com/Sequimwheelers</a:t>
            </a:r>
            <a:endParaRPr lang="en-US" sz="2600" dirty="0">
              <a:latin typeface="Tahoma" panose="020B0604030504040204" pitchFamily="34" charset="0"/>
              <a:ea typeface="Tahoma" panose="020B0604030504040204" pitchFamily="34" charset="0"/>
              <a:cs typeface="Tahoma" panose="020B0604030504040204" pitchFamily="34" charset="0"/>
            </a:endParaRPr>
          </a:p>
          <a:p>
            <a:pPr>
              <a:lnSpc>
                <a:spcPct val="130000"/>
              </a:lnSpc>
              <a:spcBef>
                <a:spcPts val="300"/>
              </a:spcBef>
            </a:pPr>
            <a:r>
              <a:rPr lang="en-US" sz="2600" dirty="0">
                <a:latin typeface="Tahoma" panose="020B0604030504040204" pitchFamily="34" charset="0"/>
                <a:ea typeface="Tahoma" panose="020B0604030504040204" pitchFamily="34" charset="0"/>
                <a:cs typeface="Tahoma" panose="020B0604030504040204" pitchFamily="34" charset="0"/>
              </a:rPr>
              <a:t>Website</a:t>
            </a:r>
            <a:r>
              <a:rPr lang="en-US" sz="2600" dirty="0">
                <a:solidFill>
                  <a:srgbClr val="2B3E96"/>
                </a:solidFill>
                <a:latin typeface="Tahoma" panose="020B0604030504040204" pitchFamily="34" charset="0"/>
                <a:ea typeface="Tahoma" panose="020B0604030504040204" pitchFamily="34" charset="0"/>
                <a:cs typeface="Tahoma" panose="020B0604030504040204" pitchFamily="34" charset="0"/>
              </a:rPr>
              <a:t>    </a:t>
            </a:r>
            <a:r>
              <a:rPr lang="en-US" sz="2600" dirty="0">
                <a:latin typeface="Tahoma" panose="020B0604030504040204" pitchFamily="34" charset="0"/>
                <a:ea typeface="Tahoma" panose="020B0604030504040204" pitchFamily="34" charset="0"/>
                <a:cs typeface="Tahoma" panose="020B0604030504040204" pitchFamily="34" charset="0"/>
                <a:hlinkClick r:id="rId3"/>
              </a:rPr>
              <a:t>sequimwheelers.com</a:t>
            </a:r>
            <a:endParaRPr lang="en-US" sz="26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90" y="1376845"/>
            <a:ext cx="3766036" cy="4210475"/>
          </a:xfrm>
          <a:prstGeom prst="rect">
            <a:avLst/>
          </a:prstGeom>
          <a:ln w="38100">
            <a:solidFill>
              <a:srgbClr val="009347"/>
            </a:solidFill>
          </a:ln>
        </p:spPr>
      </p:pic>
      <p:pic>
        <p:nvPicPr>
          <p:cNvPr id="7" name="Picture 6">
            <a:extLst>
              <a:ext uri="{FF2B5EF4-FFF2-40B4-BE49-F238E27FC236}">
                <a16:creationId xmlns:a16="http://schemas.microsoft.com/office/drawing/2014/main" id="{71F389F2-68E9-4559-8106-C6EB07982D9B}"/>
              </a:ext>
            </a:extLst>
          </p:cNvPr>
          <p:cNvPicPr>
            <a:picLocks noChangeAspect="1"/>
          </p:cNvPicPr>
          <p:nvPr/>
        </p:nvPicPr>
        <p:blipFill>
          <a:blip r:embed="rId5"/>
          <a:stretch>
            <a:fillRect/>
          </a:stretch>
        </p:blipFill>
        <p:spPr>
          <a:xfrm>
            <a:off x="300790" y="0"/>
            <a:ext cx="1092200" cy="1092200"/>
          </a:xfrm>
          <a:prstGeom prst="rect">
            <a:avLst/>
          </a:prstGeom>
        </p:spPr>
      </p:pic>
      <p:sp>
        <p:nvSpPr>
          <p:cNvPr id="2" name="TextBox 1">
            <a:extLst>
              <a:ext uri="{FF2B5EF4-FFF2-40B4-BE49-F238E27FC236}">
                <a16:creationId xmlns:a16="http://schemas.microsoft.com/office/drawing/2014/main" id="{184B3BDF-DD3C-6F8F-35FF-F6919C62D502}"/>
              </a:ext>
            </a:extLst>
          </p:cNvPr>
          <p:cNvSpPr txBox="1"/>
          <p:nvPr/>
        </p:nvSpPr>
        <p:spPr>
          <a:xfrm>
            <a:off x="5030537" y="443747"/>
            <a:ext cx="4957009" cy="769441"/>
          </a:xfrm>
          <a:prstGeom prst="rect">
            <a:avLst/>
          </a:prstGeom>
          <a:noFill/>
        </p:spPr>
        <p:txBody>
          <a:bodyPr wrap="square" rtlCol="0">
            <a:spAutoFit/>
          </a:bodyPr>
          <a:lstStyle/>
          <a:p>
            <a:pPr algn="ctr"/>
            <a:r>
              <a:rPr lang="en-US" sz="4400" b="1" dirty="0">
                <a:solidFill>
                  <a:srgbClr val="2B3E96"/>
                </a:solidFill>
                <a:latin typeface="Aptos" panose="020B0004020202020204" pitchFamily="34" charset="0"/>
              </a:rPr>
              <a:t>Keep Informed </a:t>
            </a:r>
          </a:p>
        </p:txBody>
      </p:sp>
      <p:sp>
        <p:nvSpPr>
          <p:cNvPr id="8" name="TextBox 7">
            <a:extLst>
              <a:ext uri="{FF2B5EF4-FFF2-40B4-BE49-F238E27FC236}">
                <a16:creationId xmlns:a16="http://schemas.microsoft.com/office/drawing/2014/main" id="{2D68A902-1FC6-B878-E6D0-AAD0CCAAE00C}"/>
              </a:ext>
            </a:extLst>
          </p:cNvPr>
          <p:cNvSpPr txBox="1"/>
          <p:nvPr/>
        </p:nvSpPr>
        <p:spPr>
          <a:xfrm>
            <a:off x="4715041" y="3429000"/>
            <a:ext cx="5588000" cy="1938992"/>
          </a:xfrm>
          <a:prstGeom prst="rect">
            <a:avLst/>
          </a:prstGeom>
          <a:noFill/>
        </p:spPr>
        <p:txBody>
          <a:bodyPr wrap="square" rtlCol="0">
            <a:spAutoFit/>
          </a:bodyPr>
          <a:lstStyle/>
          <a:p>
            <a:pPr algn="ctr"/>
            <a:r>
              <a:rPr lang="en-US" sz="4000" b="1" dirty="0">
                <a:solidFill>
                  <a:srgbClr val="2B3E96"/>
                </a:solidFill>
                <a:latin typeface="Aptos" panose="020B0004020202020204" pitchFamily="34" charset="0"/>
              </a:rPr>
              <a:t>Thank You</a:t>
            </a:r>
          </a:p>
          <a:p>
            <a:pPr algn="ctr"/>
            <a:r>
              <a:rPr lang="en-US" sz="4000" b="1" dirty="0">
                <a:solidFill>
                  <a:srgbClr val="2B3E96"/>
                </a:solidFill>
                <a:latin typeface="Aptos" panose="020B0004020202020204" pitchFamily="34" charset="0"/>
              </a:rPr>
              <a:t> Future Pilot &amp; Safeties </a:t>
            </a:r>
          </a:p>
          <a:p>
            <a:pPr algn="ctr"/>
            <a:r>
              <a:rPr lang="en-US" sz="4000" b="1" dirty="0">
                <a:solidFill>
                  <a:srgbClr val="2B3E96"/>
                </a:solidFill>
                <a:latin typeface="Aptos" panose="020B0004020202020204" pitchFamily="34" charset="0"/>
              </a:rPr>
              <a:t>See you Soon! </a:t>
            </a:r>
          </a:p>
        </p:txBody>
      </p:sp>
    </p:spTree>
    <p:extLst>
      <p:ext uri="{BB962C8B-B14F-4D97-AF65-F5344CB8AC3E}">
        <p14:creationId xmlns:p14="http://schemas.microsoft.com/office/powerpoint/2010/main" val="2862510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101144" y="274638"/>
            <a:ext cx="10481256" cy="1143000"/>
          </a:xfrm>
        </p:spPr>
        <p:txBody>
          <a:bodyPr>
            <a:normAutofit/>
          </a:bodyPr>
          <a:lstStyle/>
          <a:p>
            <a:r>
              <a:rPr lang="en-US" sz="4000" dirty="0"/>
              <a:t>Sequim Wheelers (Started 2018 – 9</a:t>
            </a:r>
            <a:r>
              <a:rPr lang="en-US" sz="4000" baseline="30000" dirty="0"/>
              <a:t>th</a:t>
            </a:r>
            <a:r>
              <a:rPr lang="en-US" sz="4000" dirty="0"/>
              <a:t> Season)</a:t>
            </a:r>
          </a:p>
        </p:txBody>
      </p:sp>
      <p:sp>
        <p:nvSpPr>
          <p:cNvPr id="10" name="Content Placeholder 9"/>
          <p:cNvSpPr>
            <a:spLocks noGrp="1"/>
          </p:cNvSpPr>
          <p:nvPr>
            <p:ph idx="1"/>
          </p:nvPr>
        </p:nvSpPr>
        <p:spPr>
          <a:xfrm>
            <a:off x="2762517" y="1624015"/>
            <a:ext cx="9118244" cy="4525963"/>
          </a:xfrm>
        </p:spPr>
        <p:txBody>
          <a:bodyPr>
            <a:normAutofit/>
          </a:bodyPr>
          <a:lstStyle/>
          <a:p>
            <a:r>
              <a:rPr lang="en-US" sz="2400" dirty="0"/>
              <a:t>501 C 3 nonprofit organization - donations are now tax deductible “above the line” starting in 2026 (don’t have to itemize deductions). </a:t>
            </a:r>
          </a:p>
          <a:p>
            <a:r>
              <a:rPr lang="en-US" sz="2400" dirty="0"/>
              <a:t>Governed by a 9 – 11 member Board of Directors.</a:t>
            </a:r>
          </a:p>
          <a:p>
            <a:r>
              <a:rPr lang="en-US" sz="2400" dirty="0"/>
              <a:t>Board meets monthly at The Gathering Place in Sunland – 4 PM on the 1</a:t>
            </a:r>
            <a:r>
              <a:rPr lang="en-US" sz="2400" baseline="30000" dirty="0"/>
              <a:t>st</a:t>
            </a:r>
            <a:r>
              <a:rPr lang="en-US" sz="2400" dirty="0"/>
              <a:t> Tuesday (Jan – Oct).</a:t>
            </a:r>
          </a:p>
          <a:p>
            <a:r>
              <a:rPr lang="en-US" sz="2400" dirty="0"/>
              <a:t>64 Volunteers +8.5% – 227 Wheelers +14.6% - 481 Bike Rides +19.7%.</a:t>
            </a:r>
          </a:p>
          <a:p>
            <a:r>
              <a:rPr lang="en-US" sz="2400" dirty="0"/>
              <a:t>Independent Affiliate - International “Cycling Without Age” organization – 3,050 Chapters in 41 Countries around the World.</a:t>
            </a:r>
          </a:p>
          <a:p>
            <a:r>
              <a:rPr lang="en-US" sz="2400" dirty="0"/>
              <a:t>2026 Theme is “Leave a Legacy” (Succession Planning to make sure people and resources are in place to carry on for future generations).</a:t>
            </a:r>
          </a:p>
        </p:txBody>
      </p:sp>
      <p:sp>
        <p:nvSpPr>
          <p:cNvPr id="4" name="Footer Placeholder 3"/>
          <p:cNvSpPr>
            <a:spLocks noGrp="1"/>
          </p:cNvSpPr>
          <p:nvPr>
            <p:ph type="ftr" sz="quarter" idx="11"/>
          </p:nvPr>
        </p:nvSpPr>
        <p:spPr/>
        <p:txBody>
          <a:bodyPr/>
          <a:lstStyle/>
          <a:p>
            <a:endParaRPr lang="en-US" dirty="0"/>
          </a:p>
        </p:txBody>
      </p:sp>
      <p:pic>
        <p:nvPicPr>
          <p:cNvPr id="11" name="Picture 10">
            <a:extLst>
              <a:ext uri="{FF2B5EF4-FFF2-40B4-BE49-F238E27FC236}">
                <a16:creationId xmlns:a16="http://schemas.microsoft.com/office/drawing/2014/main" id="{22E33EDB-11D6-1B6F-9432-766A293B4A1A}"/>
              </a:ext>
            </a:extLst>
          </p:cNvPr>
          <p:cNvPicPr>
            <a:picLocks noChangeAspect="1"/>
          </p:cNvPicPr>
          <p:nvPr/>
        </p:nvPicPr>
        <p:blipFill>
          <a:blip r:embed="rId2"/>
          <a:stretch>
            <a:fillRect/>
          </a:stretch>
        </p:blipFill>
        <p:spPr>
          <a:xfrm>
            <a:off x="374742" y="92071"/>
            <a:ext cx="1112769" cy="111276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1389"/>
            <a:ext cx="2711861" cy="2684580"/>
          </a:xfrm>
          <a:prstGeom prst="rect">
            <a:avLst/>
          </a:prstGeom>
        </p:spPr>
      </p:pic>
      <p:sp>
        <p:nvSpPr>
          <p:cNvPr id="13" name="TextBox 12"/>
          <p:cNvSpPr txBox="1"/>
          <p:nvPr/>
        </p:nvSpPr>
        <p:spPr>
          <a:xfrm>
            <a:off x="-51516" y="4745969"/>
            <a:ext cx="2814033" cy="307777"/>
          </a:xfrm>
          <a:prstGeom prst="rect">
            <a:avLst/>
          </a:prstGeom>
          <a:noFill/>
        </p:spPr>
        <p:txBody>
          <a:bodyPr wrap="square" rtlCol="0">
            <a:spAutoFit/>
          </a:bodyPr>
          <a:lstStyle/>
          <a:p>
            <a:pPr algn="ctr"/>
            <a:r>
              <a:rPr lang="en-US" sz="1400" b="1" i="1" dirty="0">
                <a:latin typeface="+mj-lt"/>
              </a:rPr>
              <a:t>Salish Coast Elementary School Kids </a:t>
            </a:r>
          </a:p>
        </p:txBody>
      </p:sp>
    </p:spTree>
    <p:extLst>
      <p:ext uri="{BB962C8B-B14F-4D97-AF65-F5344CB8AC3E}">
        <p14:creationId xmlns:p14="http://schemas.microsoft.com/office/powerpoint/2010/main" val="3028045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008445"/>
          </a:xfrm>
        </p:spPr>
        <p:txBody>
          <a:bodyPr/>
          <a:lstStyle/>
          <a:p>
            <a:r>
              <a:rPr lang="en-US" dirty="0"/>
              <a:t>What to Expect for the 2026 Season</a:t>
            </a:r>
          </a:p>
        </p:txBody>
      </p:sp>
      <p:sp>
        <p:nvSpPr>
          <p:cNvPr id="3" name="Content Placeholder 2"/>
          <p:cNvSpPr>
            <a:spLocks noGrp="1"/>
          </p:cNvSpPr>
          <p:nvPr>
            <p:ph idx="1"/>
          </p:nvPr>
        </p:nvSpPr>
        <p:spPr>
          <a:xfrm>
            <a:off x="609599" y="1371600"/>
            <a:ext cx="4174902" cy="4754569"/>
          </a:xfrm>
        </p:spPr>
        <p:txBody>
          <a:bodyPr>
            <a:normAutofit/>
          </a:bodyPr>
          <a:lstStyle/>
          <a:p>
            <a:r>
              <a:rPr lang="en-US" sz="2400" dirty="0"/>
              <a:t>Four new bikes that were manufactured by Van </a:t>
            </a:r>
            <a:r>
              <a:rPr lang="en-US" sz="2400" dirty="0" err="1"/>
              <a:t>Raam</a:t>
            </a:r>
            <a:r>
              <a:rPr lang="en-US" sz="2400" dirty="0"/>
              <a:t> in the Netherlands (same electronics to operate).</a:t>
            </a:r>
          </a:p>
          <a:p>
            <a:r>
              <a:rPr lang="en-US" sz="2400" dirty="0"/>
              <a:t>New volunteers will be trained on five different types of bikes over three 2.5 hour training sessions.</a:t>
            </a:r>
          </a:p>
          <a:p>
            <a:r>
              <a:rPr lang="en-US" sz="2400" dirty="0"/>
              <a:t>Nice mix of bikes for the wheelers and volunteers.</a:t>
            </a:r>
          </a:p>
          <a:p>
            <a:pPr marL="0" indent="0">
              <a:buNone/>
            </a:pPr>
            <a:endParaRPr lang="en-US" sz="2400" dirty="0"/>
          </a:p>
        </p:txBody>
      </p:sp>
      <p:sp>
        <p:nvSpPr>
          <p:cNvPr id="4" name="Footer Placeholder 3"/>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id="{23354553-933D-AC77-7422-6B1B9877154D}"/>
              </a:ext>
            </a:extLst>
          </p:cNvPr>
          <p:cNvPicPr>
            <a:picLocks noChangeAspect="1"/>
          </p:cNvPicPr>
          <p:nvPr/>
        </p:nvPicPr>
        <p:blipFill>
          <a:blip r:embed="rId2"/>
          <a:stretch>
            <a:fillRect/>
          </a:stretch>
        </p:blipFill>
        <p:spPr>
          <a:xfrm>
            <a:off x="4784501" y="2298207"/>
            <a:ext cx="2473146" cy="1854859"/>
          </a:xfrm>
          <a:prstGeom prst="rect">
            <a:avLst/>
          </a:prstGeom>
          <a:ln w="38100">
            <a:solidFill>
              <a:srgbClr val="0000FF"/>
            </a:solidFill>
          </a:ln>
        </p:spPr>
      </p:pic>
      <p:sp>
        <p:nvSpPr>
          <p:cNvPr id="7" name="Rectangle 6"/>
          <p:cNvSpPr/>
          <p:nvPr/>
        </p:nvSpPr>
        <p:spPr>
          <a:xfrm>
            <a:off x="7328079" y="1371600"/>
            <a:ext cx="4254321" cy="4893647"/>
          </a:xfrm>
          <a:prstGeom prst="rect">
            <a:avLst/>
          </a:prstGeom>
        </p:spPr>
        <p:txBody>
          <a:bodyPr wrap="square">
            <a:spAutoFit/>
          </a:bodyPr>
          <a:lstStyle/>
          <a:p>
            <a:pPr marL="285750" indent="-285750">
              <a:buFont typeface="Arial" panose="020B0604020202020204" pitchFamily="34" charset="0"/>
              <a:buChar char="•"/>
            </a:pPr>
            <a:r>
              <a:rPr lang="en-US" sz="2400" dirty="0"/>
              <a:t>Remembering that everything you do with the Sequim Wheelers is </a:t>
            </a:r>
            <a:r>
              <a:rPr lang="en-US" sz="2400" b="1" i="1" u="sng" dirty="0"/>
              <a:t>voluntary</a:t>
            </a:r>
            <a:r>
              <a:rPr lang="en-US" sz="2400" dirty="0"/>
              <a:t>, we do anticipate having multiple special event opportunities to enhance your experience.</a:t>
            </a:r>
          </a:p>
          <a:p>
            <a:pPr marL="285750" indent="-285750">
              <a:buFont typeface="Arial" panose="020B0604020202020204" pitchFamily="34" charset="0"/>
              <a:buChar char="•"/>
            </a:pPr>
            <a:r>
              <a:rPr lang="en-US" sz="2400" dirty="0"/>
              <a:t>Examples include: 1) booth at the Farmer’s Market, 2) ride in the Irrigation Festival parade, 3) Ice Cream Social at the Grange, 4) Music in the Park, 5) Ian’s Sea to Sound Ride &amp; more.</a:t>
            </a:r>
          </a:p>
        </p:txBody>
      </p:sp>
      <p:sp>
        <p:nvSpPr>
          <p:cNvPr id="8" name="TextBox 7"/>
          <p:cNvSpPr txBox="1"/>
          <p:nvPr/>
        </p:nvSpPr>
        <p:spPr>
          <a:xfrm>
            <a:off x="5318976" y="4250028"/>
            <a:ext cx="1506828" cy="523220"/>
          </a:xfrm>
          <a:prstGeom prst="rect">
            <a:avLst/>
          </a:prstGeom>
          <a:noFill/>
        </p:spPr>
        <p:txBody>
          <a:bodyPr wrap="square" rtlCol="0">
            <a:spAutoFit/>
          </a:bodyPr>
          <a:lstStyle/>
          <a:p>
            <a:pPr algn="ctr"/>
            <a:r>
              <a:rPr lang="en-US" sz="1400" b="1" dirty="0"/>
              <a:t>Welcome Aboard New Volunteers!</a:t>
            </a:r>
          </a:p>
        </p:txBody>
      </p:sp>
      <p:pic>
        <p:nvPicPr>
          <p:cNvPr id="9" name="Picture 8">
            <a:extLst>
              <a:ext uri="{FF2B5EF4-FFF2-40B4-BE49-F238E27FC236}">
                <a16:creationId xmlns:a16="http://schemas.microsoft.com/office/drawing/2014/main" id="{71F389F2-68E9-4559-8106-C6EB07982D9B}"/>
              </a:ext>
            </a:extLst>
          </p:cNvPr>
          <p:cNvPicPr>
            <a:picLocks noChangeAspect="1"/>
          </p:cNvPicPr>
          <p:nvPr/>
        </p:nvPicPr>
        <p:blipFill>
          <a:blip r:embed="rId3"/>
          <a:stretch>
            <a:fillRect/>
          </a:stretch>
        </p:blipFill>
        <p:spPr>
          <a:xfrm>
            <a:off x="450340" y="142958"/>
            <a:ext cx="1119498" cy="1140125"/>
          </a:xfrm>
          <a:prstGeom prst="rect">
            <a:avLst/>
          </a:prstGeom>
        </p:spPr>
      </p:pic>
    </p:spTree>
    <p:extLst>
      <p:ext uri="{BB962C8B-B14F-4D97-AF65-F5344CB8AC3E}">
        <p14:creationId xmlns:p14="http://schemas.microsoft.com/office/powerpoint/2010/main" val="2347890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8EDBF-E49E-E86B-7A90-A5FA5E72AA4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75CE748-B389-F8BE-F4EA-4F31F312C3E0}"/>
              </a:ext>
            </a:extLst>
          </p:cNvPr>
          <p:cNvSpPr>
            <a:spLocks noGrp="1"/>
          </p:cNvSpPr>
          <p:nvPr>
            <p:ph type="title"/>
          </p:nvPr>
        </p:nvSpPr>
        <p:spPr>
          <a:xfrm>
            <a:off x="609600" y="519425"/>
            <a:ext cx="10972800" cy="653014"/>
          </a:xfrm>
        </p:spPr>
        <p:txBody>
          <a:bodyPr>
            <a:noAutofit/>
          </a:bodyPr>
          <a:lstStyle/>
          <a:p>
            <a:r>
              <a:rPr lang="en-US" b="1" dirty="0">
                <a:solidFill>
                  <a:srgbClr val="002E16"/>
                </a:solidFill>
                <a:ea typeface="Tahoma" panose="020B0604030504040204" pitchFamily="34" charset="0"/>
                <a:cs typeface="Tahoma" panose="020B0604030504040204" pitchFamily="34" charset="0"/>
              </a:rPr>
              <a:t>Who We Serve</a:t>
            </a:r>
          </a:p>
        </p:txBody>
      </p:sp>
      <p:sp>
        <p:nvSpPr>
          <p:cNvPr id="9" name="Content Placeholder 2">
            <a:extLst>
              <a:ext uri="{FF2B5EF4-FFF2-40B4-BE49-F238E27FC236}">
                <a16:creationId xmlns:a16="http://schemas.microsoft.com/office/drawing/2014/main" id="{CEC9ABCE-6133-0163-7700-B3D8E3F9B5E6}"/>
              </a:ext>
            </a:extLst>
          </p:cNvPr>
          <p:cNvSpPr>
            <a:spLocks noGrp="1"/>
          </p:cNvSpPr>
          <p:nvPr>
            <p:ph idx="1"/>
          </p:nvPr>
        </p:nvSpPr>
        <p:spPr>
          <a:xfrm>
            <a:off x="609598" y="1423857"/>
            <a:ext cx="11287791" cy="4917733"/>
          </a:xfrm>
        </p:spPr>
        <p:txBody>
          <a:bodyPr>
            <a:noAutofit/>
          </a:bodyPr>
          <a:lstStyle/>
          <a:p>
            <a:pPr marL="0" indent="0">
              <a:spcBef>
                <a:spcPts val="0"/>
              </a:spcBef>
              <a:buNone/>
            </a:pP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pP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3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a:extLst>
              <a:ext uri="{FF2B5EF4-FFF2-40B4-BE49-F238E27FC236}">
                <a16:creationId xmlns:a16="http://schemas.microsoft.com/office/drawing/2014/main" id="{57F396D1-FCA9-7BEC-06E4-23B23D3BA3EF}"/>
              </a:ext>
            </a:extLst>
          </p:cNvPr>
          <p:cNvGraphicFramePr>
            <a:graphicFrameLocks noGrp="1"/>
          </p:cNvGraphicFramePr>
          <p:nvPr>
            <p:extLst>
              <p:ext uri="{D42A27DB-BD31-4B8C-83A1-F6EECF244321}">
                <p14:modId xmlns:p14="http://schemas.microsoft.com/office/powerpoint/2010/main" val="4050071202"/>
              </p:ext>
            </p:extLst>
          </p:nvPr>
        </p:nvGraphicFramePr>
        <p:xfrm>
          <a:off x="609597" y="1440446"/>
          <a:ext cx="10972803" cy="4785360"/>
        </p:xfrm>
        <a:graphic>
          <a:graphicData uri="http://schemas.openxmlformats.org/drawingml/2006/table">
            <a:tbl>
              <a:tblPr firstRow="1" bandRow="1">
                <a:tableStyleId>{5C22544A-7EE6-4342-B048-85BDC9FD1C3A}</a:tableStyleId>
              </a:tblPr>
              <a:tblGrid>
                <a:gridCol w="5639156">
                  <a:extLst>
                    <a:ext uri="{9D8B030D-6E8A-4147-A177-3AD203B41FA5}">
                      <a16:colId xmlns:a16="http://schemas.microsoft.com/office/drawing/2014/main" val="859204507"/>
                    </a:ext>
                  </a:extLst>
                </a:gridCol>
                <a:gridCol w="5333647">
                  <a:extLst>
                    <a:ext uri="{9D8B030D-6E8A-4147-A177-3AD203B41FA5}">
                      <a16:colId xmlns:a16="http://schemas.microsoft.com/office/drawing/2014/main" val="3188648449"/>
                    </a:ext>
                  </a:extLst>
                </a:gridCol>
              </a:tblGrid>
              <a:tr h="3865650">
                <a:tc>
                  <a:txBody>
                    <a:bodyPr/>
                    <a:lstStyle/>
                    <a:p>
                      <a:endParaRPr lang="en-US" sz="2800" b="0" dirty="0">
                        <a:solidFill>
                          <a:schemeClr val="tx1"/>
                        </a:solidFill>
                        <a:latin typeface="+mn-lt"/>
                      </a:endParaRPr>
                    </a:p>
                    <a:p>
                      <a:endParaRPr lang="en-US" sz="2800" b="0" dirty="0">
                        <a:solidFill>
                          <a:schemeClr val="tx1"/>
                        </a:solidFill>
                        <a:latin typeface="+mn-lt"/>
                      </a:endParaRPr>
                    </a:p>
                    <a:p>
                      <a:endParaRPr lang="en-US" sz="2800" b="0" dirty="0">
                        <a:solidFill>
                          <a:schemeClr val="tx1"/>
                        </a:solidFill>
                        <a:latin typeface="+mn-lt"/>
                      </a:endParaRPr>
                    </a:p>
                    <a:p>
                      <a:endParaRPr lang="en-US" sz="2800" b="0" dirty="0">
                        <a:solidFill>
                          <a:schemeClr val="tx1"/>
                        </a:solidFill>
                        <a:latin typeface="+mn-lt"/>
                      </a:endParaRPr>
                    </a:p>
                    <a:p>
                      <a:endParaRPr lang="en-US" sz="2800" b="0" dirty="0">
                        <a:solidFill>
                          <a:schemeClr val="tx1"/>
                        </a:solidFill>
                        <a:latin typeface="+mn-lt"/>
                      </a:endParaRPr>
                    </a:p>
                    <a:p>
                      <a:endParaRPr lang="en-US" sz="2800" b="0" dirty="0">
                        <a:solidFill>
                          <a:schemeClr val="tx1"/>
                        </a:solidFill>
                        <a:latin typeface="+mn-lt"/>
                      </a:endParaRPr>
                    </a:p>
                    <a:p>
                      <a:endParaRPr lang="en-US" sz="2800" b="0" dirty="0">
                        <a:solidFill>
                          <a:schemeClr val="tx1"/>
                        </a:solidFill>
                        <a:latin typeface="+mn-lt"/>
                      </a:endParaRPr>
                    </a:p>
                    <a:p>
                      <a:r>
                        <a:rPr lang="en-US" sz="2800" b="0" dirty="0" err="1">
                          <a:solidFill>
                            <a:schemeClr val="tx1"/>
                          </a:solidFill>
                          <a:latin typeface="+mn-lt"/>
                        </a:rPr>
                        <a:t>Avamere</a:t>
                      </a:r>
                      <a:r>
                        <a:rPr lang="en-US" sz="2800" b="0" dirty="0">
                          <a:solidFill>
                            <a:schemeClr val="tx1"/>
                          </a:solidFill>
                          <a:latin typeface="+mn-lt"/>
                        </a:rPr>
                        <a:t> Olympic Rehab </a:t>
                      </a:r>
                    </a:p>
                    <a:p>
                      <a:r>
                        <a:rPr lang="en-US" sz="2800" b="0" dirty="0">
                          <a:solidFill>
                            <a:schemeClr val="tx1"/>
                          </a:solidFill>
                          <a:latin typeface="+mn-lt"/>
                        </a:rPr>
                        <a:t>Clallam Mosaic</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rPr>
                        <a:t>Dungeness Courte Memory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rPr>
                        <a:t>Fifth Avenue Independent Living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rPr>
                        <a:t>Friends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mn-lt"/>
                        </a:rPr>
                        <a:t>Friends Together </a:t>
                      </a:r>
                    </a:p>
                    <a:p>
                      <a:r>
                        <a:rPr lang="en-US" sz="2800" b="0" dirty="0">
                          <a:solidFill>
                            <a:schemeClr val="tx1"/>
                          </a:solidFill>
                          <a:latin typeface="+mn-lt"/>
                        </a:rPr>
                        <a:t>Minsky’s Place (Veterans)</a:t>
                      </a:r>
                    </a:p>
                    <a:p>
                      <a:r>
                        <a:rPr lang="en-US" sz="2800" b="0" dirty="0">
                          <a:solidFill>
                            <a:schemeClr val="tx1"/>
                          </a:solidFill>
                          <a:latin typeface="+mn-lt"/>
                        </a:rPr>
                        <a:t>Sequim Bay Post Acute</a:t>
                      </a:r>
                    </a:p>
                    <a:p>
                      <a:r>
                        <a:rPr lang="en-US" sz="2800" b="0" dirty="0">
                          <a:solidFill>
                            <a:schemeClr val="tx1"/>
                          </a:solidFill>
                          <a:latin typeface="+mn-lt"/>
                        </a:rPr>
                        <a:t>Sherwood Assisted Living</a:t>
                      </a:r>
                    </a:p>
                    <a:p>
                      <a:r>
                        <a:rPr lang="en-US" sz="2800" b="0" dirty="0">
                          <a:solidFill>
                            <a:schemeClr val="tx1"/>
                          </a:solidFill>
                          <a:latin typeface="+mn-lt"/>
                        </a:rPr>
                        <a:t>Sinclair Place </a:t>
                      </a:r>
                    </a:p>
                    <a:p>
                      <a:r>
                        <a:rPr lang="en-US" sz="2800" b="0" dirty="0">
                          <a:solidFill>
                            <a:schemeClr val="tx1"/>
                          </a:solidFill>
                          <a:latin typeface="+mn-lt"/>
                        </a:rPr>
                        <a:t>The Cottages of Sequim </a:t>
                      </a:r>
                    </a:p>
                    <a:p>
                      <a:r>
                        <a:rPr lang="en-US" sz="2800" b="0" dirty="0">
                          <a:solidFill>
                            <a:schemeClr val="tx1"/>
                          </a:solidFill>
                          <a:latin typeface="+mn-lt"/>
                        </a:rPr>
                        <a:t>Book-a-Ride</a:t>
                      </a:r>
                      <a:r>
                        <a:rPr lang="en-US" sz="2800" b="0" baseline="0" dirty="0">
                          <a:solidFill>
                            <a:schemeClr val="tx1"/>
                          </a:solidFill>
                          <a:latin typeface="+mn-lt"/>
                        </a:rPr>
                        <a:t> Program (website)</a:t>
                      </a:r>
                      <a:endParaRPr lang="en-US" sz="2800" b="0" dirty="0">
                        <a:solidFill>
                          <a:schemeClr val="tx1"/>
                        </a:solidFill>
                        <a:latin typeface="+mn-lt"/>
                      </a:endParaRPr>
                    </a:p>
                    <a:p>
                      <a:endParaRPr lang="en-US" sz="2800" b="0" dirty="0">
                        <a:solidFill>
                          <a:schemeClr val="tx1"/>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7026253"/>
                  </a:ext>
                </a:extLst>
              </a:tr>
            </a:tbl>
          </a:graphicData>
        </a:graphic>
      </p:graphicFrame>
      <p:pic>
        <p:nvPicPr>
          <p:cNvPr id="3" name="Picture 2">
            <a:extLst>
              <a:ext uri="{FF2B5EF4-FFF2-40B4-BE49-F238E27FC236}">
                <a16:creationId xmlns:a16="http://schemas.microsoft.com/office/drawing/2014/main" id="{3807DB85-009E-89A1-9E01-FF02DE92B167}"/>
              </a:ext>
            </a:extLst>
          </p:cNvPr>
          <p:cNvPicPr>
            <a:picLocks noChangeAspect="1"/>
          </p:cNvPicPr>
          <p:nvPr/>
        </p:nvPicPr>
        <p:blipFill>
          <a:blip r:embed="rId2"/>
          <a:stretch>
            <a:fillRect/>
          </a:stretch>
        </p:blipFill>
        <p:spPr>
          <a:xfrm>
            <a:off x="609598" y="289547"/>
            <a:ext cx="1112769" cy="11127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6" y="1445684"/>
            <a:ext cx="5132231" cy="2947400"/>
          </a:xfrm>
          <a:prstGeom prst="rect">
            <a:avLst/>
          </a:prstGeom>
        </p:spPr>
      </p:pic>
    </p:spTree>
    <p:extLst>
      <p:ext uri="{BB962C8B-B14F-4D97-AF65-F5344CB8AC3E}">
        <p14:creationId xmlns:p14="http://schemas.microsoft.com/office/powerpoint/2010/main" val="286394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Bike Storage Location</a:t>
            </a:r>
          </a:p>
        </p:txBody>
      </p:sp>
      <p:sp>
        <p:nvSpPr>
          <p:cNvPr id="3" name="Content Placeholder 2"/>
          <p:cNvSpPr>
            <a:spLocks noGrp="1"/>
          </p:cNvSpPr>
          <p:nvPr>
            <p:ph sz="half" idx="1"/>
          </p:nvPr>
        </p:nvSpPr>
        <p:spPr/>
        <p:txBody>
          <a:bodyPr>
            <a:normAutofit/>
          </a:bodyPr>
          <a:lstStyle/>
          <a:p>
            <a:r>
              <a:rPr lang="en-US" sz="2400" dirty="0"/>
              <a:t>Our host Nancy has graciously allowed our bikes to be stored on her property near the Dungeness River Nature Center giving us quick and easy access to the Olympic Discovery Trail (watch out for her wellhead).</a:t>
            </a:r>
          </a:p>
          <a:p>
            <a:r>
              <a:rPr lang="en-US" sz="2400" dirty="0"/>
              <a:t>Vehicle parking is available west of the barn you see in the adjacent picture … your bike if not used during the ride should be inside the locked storage shed.</a:t>
            </a:r>
          </a:p>
          <a:p>
            <a:r>
              <a:rPr lang="en-US" sz="2400" dirty="0"/>
              <a:t>We pickup the wheelers at some of our riding partners that are located conveniently on the Olympic Discovery Trail while others meet us at the Dungeness River Nature Center to start and end their rides.</a:t>
            </a:r>
          </a:p>
          <a:p>
            <a:pPr marL="0" indent="0">
              <a:buNone/>
            </a:pPr>
            <a:endParaRPr lang="en-US" sz="24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7886302" y="1601417"/>
            <a:ext cx="4047980" cy="3554568"/>
          </a:xfrm>
        </p:spPr>
      </p:pic>
      <p:sp>
        <p:nvSpPr>
          <p:cNvPr id="5" name="Footer Placeholder 4"/>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id="{3807DB85-009E-89A1-9E01-FF02DE92B167}"/>
              </a:ext>
            </a:extLst>
          </p:cNvPr>
          <p:cNvPicPr>
            <a:picLocks noChangeAspect="1"/>
          </p:cNvPicPr>
          <p:nvPr/>
        </p:nvPicPr>
        <p:blipFill>
          <a:blip r:embed="rId3"/>
          <a:stretch>
            <a:fillRect/>
          </a:stretch>
        </p:blipFill>
        <p:spPr>
          <a:xfrm>
            <a:off x="609598" y="289547"/>
            <a:ext cx="1112769" cy="1112769"/>
          </a:xfrm>
          <a:prstGeom prst="rect">
            <a:avLst/>
          </a:prstGeom>
        </p:spPr>
      </p:pic>
      <p:sp>
        <p:nvSpPr>
          <p:cNvPr id="8" name="TextBox 7"/>
          <p:cNvSpPr txBox="1"/>
          <p:nvPr/>
        </p:nvSpPr>
        <p:spPr>
          <a:xfrm>
            <a:off x="8133008" y="5402692"/>
            <a:ext cx="3554567" cy="800219"/>
          </a:xfrm>
          <a:prstGeom prst="rect">
            <a:avLst/>
          </a:prstGeom>
          <a:noFill/>
        </p:spPr>
        <p:txBody>
          <a:bodyPr wrap="square" rtlCol="0">
            <a:spAutoFit/>
          </a:bodyPr>
          <a:lstStyle/>
          <a:p>
            <a:pPr algn="ctr"/>
            <a:r>
              <a:rPr lang="en-US" sz="1400" b="1" dirty="0"/>
              <a:t>Four new bikes from the Netherlands arrived in Sequim November 13, 2025</a:t>
            </a:r>
          </a:p>
          <a:p>
            <a:endParaRPr lang="en-US" dirty="0"/>
          </a:p>
        </p:txBody>
      </p:sp>
    </p:spTree>
    <p:extLst>
      <p:ext uri="{BB962C8B-B14F-4D97-AF65-F5344CB8AC3E}">
        <p14:creationId xmlns:p14="http://schemas.microsoft.com/office/powerpoint/2010/main" val="83953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9381C-F5BC-7049-B773-CEC65AB4BC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FB0ABD-EDBC-53FA-005E-F9680DF2A61B}"/>
              </a:ext>
            </a:extLst>
          </p:cNvPr>
          <p:cNvSpPr>
            <a:spLocks noGrp="1"/>
          </p:cNvSpPr>
          <p:nvPr>
            <p:ph type="ctrTitle"/>
          </p:nvPr>
        </p:nvSpPr>
        <p:spPr>
          <a:xfrm>
            <a:off x="336090" y="251433"/>
            <a:ext cx="8825658" cy="3329581"/>
          </a:xfrm>
        </p:spPr>
        <p:txBody>
          <a:bodyPr/>
          <a:lstStyle/>
          <a:p>
            <a:br>
              <a:rPr lang="en-US" sz="4000" dirty="0"/>
            </a:br>
            <a:br>
              <a:rPr lang="en-US" sz="2400" dirty="0"/>
            </a:br>
            <a:endParaRPr lang="en-US" sz="2800" dirty="0"/>
          </a:p>
        </p:txBody>
      </p:sp>
      <p:sp>
        <p:nvSpPr>
          <p:cNvPr id="6" name="TextBox 5">
            <a:extLst>
              <a:ext uri="{FF2B5EF4-FFF2-40B4-BE49-F238E27FC236}">
                <a16:creationId xmlns:a16="http://schemas.microsoft.com/office/drawing/2014/main" id="{C07C2EE8-E0C4-1F8C-7017-5724846E4812}"/>
              </a:ext>
            </a:extLst>
          </p:cNvPr>
          <p:cNvSpPr txBox="1"/>
          <p:nvPr/>
        </p:nvSpPr>
        <p:spPr>
          <a:xfrm>
            <a:off x="2121283" y="462633"/>
            <a:ext cx="8131863" cy="707886"/>
          </a:xfrm>
          <a:prstGeom prst="rect">
            <a:avLst/>
          </a:prstGeom>
          <a:noFill/>
        </p:spPr>
        <p:txBody>
          <a:bodyPr wrap="square" rtlCol="0">
            <a:spAutoFit/>
          </a:bodyPr>
          <a:lstStyle/>
          <a:p>
            <a:pPr algn="ctr"/>
            <a:r>
              <a:rPr lang="en-US" sz="4000" b="1" dirty="0">
                <a:solidFill>
                  <a:srgbClr val="2B3E96"/>
                </a:solidFill>
                <a:latin typeface="Aptos" panose="020B0004020202020204" pitchFamily="34" charset="0"/>
                <a:ea typeface="Tahoma" panose="020B0604030504040204" pitchFamily="34" charset="0"/>
                <a:cs typeface="Tahoma" panose="020B0604030504040204" pitchFamily="34" charset="0"/>
              </a:rPr>
              <a:t>2026 Season Bike Fleet </a:t>
            </a:r>
            <a:r>
              <a:rPr lang="en-US" sz="4000" dirty="0">
                <a:solidFill>
                  <a:srgbClr val="C00000"/>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18348F34-20E3-0360-3DB6-CAE558B9A083}"/>
              </a:ext>
            </a:extLst>
          </p:cNvPr>
          <p:cNvPicPr>
            <a:picLocks noChangeAspect="1"/>
          </p:cNvPicPr>
          <p:nvPr/>
        </p:nvPicPr>
        <p:blipFill>
          <a:blip r:embed="rId2"/>
          <a:stretch>
            <a:fillRect/>
          </a:stretch>
        </p:blipFill>
        <p:spPr>
          <a:xfrm>
            <a:off x="336090" y="251433"/>
            <a:ext cx="1112769" cy="1112769"/>
          </a:xfrm>
          <a:prstGeom prst="rect">
            <a:avLst/>
          </a:prstGeom>
        </p:spPr>
      </p:pic>
      <p:pic>
        <p:nvPicPr>
          <p:cNvPr id="10" name="Picture 9" descr="OPair wheelchair bike Van Raam">
            <a:extLst>
              <a:ext uri="{FF2B5EF4-FFF2-40B4-BE49-F238E27FC236}">
                <a16:creationId xmlns:a16="http://schemas.microsoft.com/office/drawing/2014/main" id="{2C824508-0F72-CE50-E3FD-F8C856FC5E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772" y="1612476"/>
            <a:ext cx="3084935" cy="2056623"/>
          </a:xfrm>
          <a:prstGeom prst="rect">
            <a:avLst/>
          </a:prstGeom>
          <a:noFill/>
          <a:ln>
            <a:noFill/>
          </a:ln>
        </p:spPr>
      </p:pic>
      <p:pic>
        <p:nvPicPr>
          <p:cNvPr id="11" name="Picture 10" descr="Van Raam Fun2Go E-bike- Duofiets">
            <a:extLst>
              <a:ext uri="{FF2B5EF4-FFF2-40B4-BE49-F238E27FC236}">
                <a16:creationId xmlns:a16="http://schemas.microsoft.com/office/drawing/2014/main" id="{833DA163-32BD-C91A-07DF-7A64472FB6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0805" y="1258604"/>
            <a:ext cx="2716482" cy="1773275"/>
          </a:xfrm>
          <a:prstGeom prst="rect">
            <a:avLst/>
          </a:prstGeom>
          <a:noFill/>
          <a:ln>
            <a:noFill/>
          </a:ln>
        </p:spPr>
      </p:pic>
      <p:pic>
        <p:nvPicPr>
          <p:cNvPr id="14" name="Picture 13">
            <a:extLst>
              <a:ext uri="{FF2B5EF4-FFF2-40B4-BE49-F238E27FC236}">
                <a16:creationId xmlns:a16="http://schemas.microsoft.com/office/drawing/2014/main" id="{C6D20928-5127-421E-DE87-4E406BCA85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39883" y="1425119"/>
            <a:ext cx="2316155" cy="2247016"/>
          </a:xfrm>
          <a:prstGeom prst="rect">
            <a:avLst/>
          </a:prstGeom>
          <a:noFill/>
        </p:spPr>
      </p:pic>
      <p:pic>
        <p:nvPicPr>
          <p:cNvPr id="15" name="Picture 14" descr="van raam chat rickshaw bike">
            <a:extLst>
              <a:ext uri="{FF2B5EF4-FFF2-40B4-BE49-F238E27FC236}">
                <a16:creationId xmlns:a16="http://schemas.microsoft.com/office/drawing/2014/main" id="{80214F77-5F3D-9B77-BFB8-93FA7082D67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6678" y="3581014"/>
            <a:ext cx="3092908" cy="2061939"/>
          </a:xfrm>
          <a:prstGeom prst="rect">
            <a:avLst/>
          </a:prstGeom>
          <a:noFill/>
          <a:ln>
            <a:noFill/>
          </a:ln>
        </p:spPr>
      </p:pic>
      <p:pic>
        <p:nvPicPr>
          <p:cNvPr id="18" name="Picture 17" descr="Reinforced Van Raam VeloPlus wheelchair cycle">
            <a:extLst>
              <a:ext uri="{FF2B5EF4-FFF2-40B4-BE49-F238E27FC236}">
                <a16:creationId xmlns:a16="http://schemas.microsoft.com/office/drawing/2014/main" id="{C59CCEAE-1AB1-F35A-EFC1-5DBA88DA143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8189" y="3669099"/>
            <a:ext cx="3091992" cy="2061939"/>
          </a:xfrm>
          <a:prstGeom prst="rect">
            <a:avLst/>
          </a:prstGeom>
          <a:noFill/>
          <a:ln>
            <a:noFill/>
          </a:ln>
        </p:spPr>
      </p:pic>
      <p:sp>
        <p:nvSpPr>
          <p:cNvPr id="19" name="TextBox 18">
            <a:extLst>
              <a:ext uri="{FF2B5EF4-FFF2-40B4-BE49-F238E27FC236}">
                <a16:creationId xmlns:a16="http://schemas.microsoft.com/office/drawing/2014/main" id="{DCBF45B3-CB01-74D5-C2C4-C97B9F5E10FA}"/>
              </a:ext>
            </a:extLst>
          </p:cNvPr>
          <p:cNvSpPr txBox="1"/>
          <p:nvPr/>
        </p:nvSpPr>
        <p:spPr>
          <a:xfrm>
            <a:off x="2462085" y="1612476"/>
            <a:ext cx="1214948" cy="461665"/>
          </a:xfrm>
          <a:prstGeom prst="rect">
            <a:avLst/>
          </a:prstGeom>
          <a:noFill/>
        </p:spPr>
        <p:txBody>
          <a:bodyPr wrap="none" rtlCol="0">
            <a:spAutoFit/>
          </a:bodyPr>
          <a:lstStyle/>
          <a:p>
            <a:r>
              <a:rPr lang="en-US" sz="2400" dirty="0"/>
              <a:t>2 </a:t>
            </a:r>
            <a:r>
              <a:rPr lang="en-US" sz="2400" dirty="0" err="1"/>
              <a:t>Opairs</a:t>
            </a:r>
            <a:endParaRPr lang="en-US" sz="2400" dirty="0"/>
          </a:p>
        </p:txBody>
      </p:sp>
      <p:sp>
        <p:nvSpPr>
          <p:cNvPr id="20" name="TextBox 19">
            <a:extLst>
              <a:ext uri="{FF2B5EF4-FFF2-40B4-BE49-F238E27FC236}">
                <a16:creationId xmlns:a16="http://schemas.microsoft.com/office/drawing/2014/main" id="{580D38B4-8484-7F4E-05EB-C5EBD59946BC}"/>
              </a:ext>
            </a:extLst>
          </p:cNvPr>
          <p:cNvSpPr txBox="1"/>
          <p:nvPr/>
        </p:nvSpPr>
        <p:spPr>
          <a:xfrm>
            <a:off x="10630771" y="2188975"/>
            <a:ext cx="1141274" cy="461665"/>
          </a:xfrm>
          <a:prstGeom prst="rect">
            <a:avLst/>
          </a:prstGeom>
          <a:noFill/>
        </p:spPr>
        <p:txBody>
          <a:bodyPr wrap="none" rtlCol="0">
            <a:spAutoFit/>
          </a:bodyPr>
          <a:lstStyle/>
          <a:p>
            <a:r>
              <a:rPr lang="en-US" sz="2400" dirty="0"/>
              <a:t>Trishaw</a:t>
            </a:r>
          </a:p>
        </p:txBody>
      </p:sp>
      <p:sp>
        <p:nvSpPr>
          <p:cNvPr id="21" name="TextBox 20">
            <a:extLst>
              <a:ext uri="{FF2B5EF4-FFF2-40B4-BE49-F238E27FC236}">
                <a16:creationId xmlns:a16="http://schemas.microsoft.com/office/drawing/2014/main" id="{0A5D1B17-DC88-4ADD-E41C-DE35A2E54C17}"/>
              </a:ext>
            </a:extLst>
          </p:cNvPr>
          <p:cNvSpPr txBox="1"/>
          <p:nvPr/>
        </p:nvSpPr>
        <p:spPr>
          <a:xfrm>
            <a:off x="5673438" y="3015817"/>
            <a:ext cx="1160895" cy="461665"/>
          </a:xfrm>
          <a:prstGeom prst="rect">
            <a:avLst/>
          </a:prstGeom>
          <a:noFill/>
        </p:spPr>
        <p:txBody>
          <a:bodyPr wrap="none" rtlCol="0">
            <a:spAutoFit/>
          </a:bodyPr>
          <a:lstStyle/>
          <a:p>
            <a:r>
              <a:rPr lang="en-US" sz="2400" dirty="0"/>
              <a:t>Fun2Go</a:t>
            </a:r>
          </a:p>
        </p:txBody>
      </p:sp>
      <p:sp>
        <p:nvSpPr>
          <p:cNvPr id="22" name="TextBox 21">
            <a:extLst>
              <a:ext uri="{FF2B5EF4-FFF2-40B4-BE49-F238E27FC236}">
                <a16:creationId xmlns:a16="http://schemas.microsoft.com/office/drawing/2014/main" id="{559D89EE-2345-6CAC-ABC4-3CA60EBD6668}"/>
              </a:ext>
            </a:extLst>
          </p:cNvPr>
          <p:cNvSpPr txBox="1"/>
          <p:nvPr/>
        </p:nvSpPr>
        <p:spPr>
          <a:xfrm>
            <a:off x="4981013" y="4162574"/>
            <a:ext cx="826188" cy="461665"/>
          </a:xfrm>
          <a:prstGeom prst="rect">
            <a:avLst/>
          </a:prstGeom>
          <a:noFill/>
        </p:spPr>
        <p:txBody>
          <a:bodyPr wrap="none" rtlCol="0">
            <a:spAutoFit/>
          </a:bodyPr>
          <a:lstStyle/>
          <a:p>
            <a:r>
              <a:rPr lang="en-US" sz="2400" dirty="0"/>
              <a:t>Chat </a:t>
            </a:r>
          </a:p>
        </p:txBody>
      </p:sp>
      <p:sp>
        <p:nvSpPr>
          <p:cNvPr id="23" name="TextBox 22">
            <a:extLst>
              <a:ext uri="{FF2B5EF4-FFF2-40B4-BE49-F238E27FC236}">
                <a16:creationId xmlns:a16="http://schemas.microsoft.com/office/drawing/2014/main" id="{4DC9CA09-C02F-4923-F722-3952D9B70229}"/>
              </a:ext>
            </a:extLst>
          </p:cNvPr>
          <p:cNvSpPr txBox="1"/>
          <p:nvPr/>
        </p:nvSpPr>
        <p:spPr>
          <a:xfrm>
            <a:off x="10035163" y="4043365"/>
            <a:ext cx="1241750" cy="461665"/>
          </a:xfrm>
          <a:prstGeom prst="rect">
            <a:avLst/>
          </a:prstGeom>
          <a:noFill/>
        </p:spPr>
        <p:txBody>
          <a:bodyPr wrap="none" rtlCol="0">
            <a:spAutoFit/>
          </a:bodyPr>
          <a:lstStyle/>
          <a:p>
            <a:r>
              <a:rPr lang="en-US" sz="2400" dirty="0" err="1"/>
              <a:t>VeloPlus</a:t>
            </a:r>
            <a:endParaRPr lang="en-US" sz="2400" dirty="0"/>
          </a:p>
        </p:txBody>
      </p:sp>
    </p:spTree>
    <p:extLst>
      <p:ext uri="{BB962C8B-B14F-4D97-AF65-F5344CB8AC3E}">
        <p14:creationId xmlns:p14="http://schemas.microsoft.com/office/powerpoint/2010/main" val="2513185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4B16-1996-D2CB-A7FF-D2F59D71CAF2}"/>
              </a:ext>
            </a:extLst>
          </p:cNvPr>
          <p:cNvSpPr>
            <a:spLocks noGrp="1"/>
          </p:cNvSpPr>
          <p:nvPr>
            <p:ph type="ctrTitle"/>
          </p:nvPr>
        </p:nvSpPr>
        <p:spPr>
          <a:xfrm>
            <a:off x="694470" y="238259"/>
            <a:ext cx="10799924" cy="817809"/>
          </a:xfrm>
        </p:spPr>
        <p:txBody>
          <a:bodyPr>
            <a:normAutofit/>
          </a:bodyPr>
          <a:lstStyle/>
          <a:p>
            <a:r>
              <a:rPr lang="en-US" sz="4400" dirty="0">
                <a:latin typeface="+mj-lt"/>
              </a:rPr>
              <a:t>Your Ride Team “The POD” </a:t>
            </a:r>
          </a:p>
        </p:txBody>
      </p:sp>
      <p:sp>
        <p:nvSpPr>
          <p:cNvPr id="3" name="Subtitle 2">
            <a:extLst>
              <a:ext uri="{FF2B5EF4-FFF2-40B4-BE49-F238E27FC236}">
                <a16:creationId xmlns:a16="http://schemas.microsoft.com/office/drawing/2014/main" id="{EC774E27-3653-6716-42DB-D95EFCC5BEAA}"/>
              </a:ext>
            </a:extLst>
          </p:cNvPr>
          <p:cNvSpPr>
            <a:spLocks noGrp="1"/>
          </p:cNvSpPr>
          <p:nvPr>
            <p:ph type="subTitle" idx="1"/>
          </p:nvPr>
        </p:nvSpPr>
        <p:spPr>
          <a:xfrm>
            <a:off x="4204155" y="1170546"/>
            <a:ext cx="7386033" cy="3946894"/>
          </a:xfrm>
        </p:spPr>
        <p:txBody>
          <a:bodyPr>
            <a:noAutofit/>
          </a:bodyPr>
          <a:lstStyle/>
          <a:p>
            <a:pPr marL="457200" indent="-457200" algn="l">
              <a:buFont typeface="Arial" panose="020B0604020202020204" pitchFamily="34" charset="0"/>
              <a:buChar char="•"/>
            </a:pPr>
            <a:r>
              <a:rPr lang="en-US" sz="2400" b="1" dirty="0">
                <a:solidFill>
                  <a:schemeClr val="tx1"/>
                </a:solidFill>
                <a:latin typeface="+mn-lt"/>
              </a:rPr>
              <a:t>Ride Leader </a:t>
            </a:r>
            <a:r>
              <a:rPr lang="en-US" sz="2400" dirty="0">
                <a:solidFill>
                  <a:schemeClr val="tx1"/>
                </a:solidFill>
                <a:latin typeface="+mn-lt"/>
              </a:rPr>
              <a:t>(may be a Pilot or Safety – primary communicator and decision maker for the POD).</a:t>
            </a:r>
          </a:p>
          <a:p>
            <a:pPr marL="457200" indent="-457200" algn="l">
              <a:buFont typeface="Arial" panose="020B0604020202020204" pitchFamily="34" charset="0"/>
              <a:buChar char="•"/>
            </a:pPr>
            <a:r>
              <a:rPr lang="en-US" sz="2400" b="1" dirty="0">
                <a:solidFill>
                  <a:schemeClr val="tx1"/>
                </a:solidFill>
                <a:latin typeface="+mn-lt"/>
              </a:rPr>
              <a:t>Pilot </a:t>
            </a:r>
            <a:r>
              <a:rPr lang="en-US" sz="2400" dirty="0">
                <a:solidFill>
                  <a:schemeClr val="tx1"/>
                </a:solidFill>
                <a:latin typeface="+mn-lt"/>
              </a:rPr>
              <a:t>(on-bike operator – please stay together as a “POD” - safety is paramount in all your decisions).</a:t>
            </a:r>
          </a:p>
          <a:p>
            <a:pPr marL="457200" indent="-457200" algn="l">
              <a:buFont typeface="Arial" panose="020B0604020202020204" pitchFamily="34" charset="0"/>
              <a:buChar char="•"/>
            </a:pPr>
            <a:r>
              <a:rPr lang="en-US" sz="2400" b="1" dirty="0">
                <a:solidFill>
                  <a:schemeClr val="tx1"/>
                </a:solidFill>
                <a:latin typeface="+mn-lt"/>
              </a:rPr>
              <a:t>Safety</a:t>
            </a:r>
            <a:r>
              <a:rPr lang="en-US" sz="2400" dirty="0">
                <a:solidFill>
                  <a:schemeClr val="tx1"/>
                </a:solidFill>
                <a:latin typeface="+mn-lt"/>
              </a:rPr>
              <a:t> (escort on your own bike – crosswalk traffic control, potential hazards &amp; comfort of the wheeler).</a:t>
            </a:r>
          </a:p>
          <a:p>
            <a:pPr marL="457200" indent="-457200" algn="l">
              <a:buFont typeface="Arial" panose="020B0604020202020204" pitchFamily="34" charset="0"/>
              <a:buChar char="•"/>
            </a:pPr>
            <a:r>
              <a:rPr lang="en-US" sz="2400" b="1" dirty="0">
                <a:solidFill>
                  <a:schemeClr val="tx1"/>
                </a:solidFill>
                <a:latin typeface="+mn-lt"/>
              </a:rPr>
              <a:t>Wheeler</a:t>
            </a:r>
            <a:r>
              <a:rPr lang="en-US" sz="2400" dirty="0">
                <a:solidFill>
                  <a:schemeClr val="tx1"/>
                </a:solidFill>
                <a:latin typeface="+mn-lt"/>
              </a:rPr>
              <a:t> (aka passenger – could be developmental or intellectually disabled, have a memory loss issue or they just want to go for a bike ride and they’re not comfortable riding a bike on their own).</a:t>
            </a:r>
          </a:p>
          <a:p>
            <a:pPr marL="457200" indent="-457200" algn="l">
              <a:buFont typeface="Arial" panose="020B0604020202020204" pitchFamily="34" charset="0"/>
              <a:buChar char="•"/>
            </a:pPr>
            <a:r>
              <a:rPr lang="en-US" sz="2400" b="1" dirty="0">
                <a:solidFill>
                  <a:schemeClr val="tx1"/>
                </a:solidFill>
                <a:latin typeface="+mn-lt"/>
              </a:rPr>
              <a:t>Activity Directors, Relatives &amp; Caregivers</a:t>
            </a:r>
            <a:r>
              <a:rPr lang="en-US" sz="2400" dirty="0">
                <a:solidFill>
                  <a:schemeClr val="tx1"/>
                </a:solidFill>
                <a:latin typeface="+mn-lt"/>
              </a:rPr>
              <a:t> are welcome after completing a waiver form.</a:t>
            </a:r>
          </a:p>
        </p:txBody>
      </p:sp>
      <p:pic>
        <p:nvPicPr>
          <p:cNvPr id="5" name="Picture 4">
            <a:extLst>
              <a:ext uri="{FF2B5EF4-FFF2-40B4-BE49-F238E27FC236}">
                <a16:creationId xmlns:a16="http://schemas.microsoft.com/office/drawing/2014/main" id="{72AA94FE-3690-D5BB-D73B-51AEDC9E7739}"/>
              </a:ext>
            </a:extLst>
          </p:cNvPr>
          <p:cNvPicPr>
            <a:picLocks noChangeAspect="1"/>
          </p:cNvPicPr>
          <p:nvPr/>
        </p:nvPicPr>
        <p:blipFill>
          <a:blip r:embed="rId2"/>
          <a:stretch>
            <a:fillRect/>
          </a:stretch>
        </p:blipFill>
        <p:spPr>
          <a:xfrm>
            <a:off x="775939" y="238259"/>
            <a:ext cx="1112769" cy="11127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39" y="1351028"/>
            <a:ext cx="3054022" cy="3612524"/>
          </a:xfrm>
          <a:prstGeom prst="rect">
            <a:avLst/>
          </a:prstGeom>
        </p:spPr>
      </p:pic>
      <p:sp>
        <p:nvSpPr>
          <p:cNvPr id="6" name="TextBox 5"/>
          <p:cNvSpPr txBox="1"/>
          <p:nvPr/>
        </p:nvSpPr>
        <p:spPr>
          <a:xfrm>
            <a:off x="605307" y="4963552"/>
            <a:ext cx="3296991" cy="307777"/>
          </a:xfrm>
          <a:prstGeom prst="rect">
            <a:avLst/>
          </a:prstGeom>
          <a:noFill/>
        </p:spPr>
        <p:txBody>
          <a:bodyPr wrap="square" rtlCol="0">
            <a:spAutoFit/>
          </a:bodyPr>
          <a:lstStyle/>
          <a:p>
            <a:pPr algn="ctr"/>
            <a:r>
              <a:rPr lang="en-US" sz="1400" b="1" dirty="0"/>
              <a:t>We’re entrusted with some precious cargo</a:t>
            </a:r>
          </a:p>
        </p:txBody>
      </p:sp>
    </p:spTree>
    <p:extLst>
      <p:ext uri="{BB962C8B-B14F-4D97-AF65-F5344CB8AC3E}">
        <p14:creationId xmlns:p14="http://schemas.microsoft.com/office/powerpoint/2010/main" val="746371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51481</TotalTime>
  <Words>3552</Words>
  <Application>Microsoft Office PowerPoint</Application>
  <PresentationFormat>Widescreen</PresentationFormat>
  <Paragraphs>251</Paragraphs>
  <Slides>37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vt:lpstr>
      <vt:lpstr>Arial</vt:lpstr>
      <vt:lpstr>Arial Unicode MS</vt:lpstr>
      <vt:lpstr>Calibri</vt:lpstr>
      <vt:lpstr>Century Gothic</vt:lpstr>
      <vt:lpstr>Helvetica Neue</vt:lpstr>
      <vt:lpstr>Symbol</vt:lpstr>
      <vt:lpstr>Tahoma</vt:lpstr>
      <vt:lpstr>Times New Roman</vt:lpstr>
      <vt:lpstr>Office Theme</vt:lpstr>
      <vt:lpstr>2026 Sequim Wheelers Orientation</vt:lpstr>
      <vt:lpstr>Sequim – Dungeness Valley’s Unique Adaptive Bike Program</vt:lpstr>
      <vt:lpstr>Our Mission and Objectives</vt:lpstr>
      <vt:lpstr>Sequim Wheelers (Started 2018 – 9th Season)</vt:lpstr>
      <vt:lpstr>What to Expect for the 2026 Season</vt:lpstr>
      <vt:lpstr>Who We Serve</vt:lpstr>
      <vt:lpstr>Bike Storage Location</vt:lpstr>
      <vt:lpstr>  </vt:lpstr>
      <vt:lpstr>Your Ride Team “The POD” </vt:lpstr>
      <vt:lpstr>2026 Important Scheduling Information</vt:lpstr>
      <vt:lpstr>List of Training Documents Available</vt:lpstr>
      <vt:lpstr>PowerPoint Presentation</vt:lpstr>
      <vt:lpstr>Rules of the Road </vt:lpstr>
      <vt:lpstr>Rules of the Road Highlights #1</vt:lpstr>
      <vt:lpstr>Rules of the Road Highlights #2</vt:lpstr>
      <vt:lpstr>Rules of the Road Highlights #3</vt:lpstr>
      <vt:lpstr>Frequently Asked Questions (cont.)</vt:lpstr>
      <vt:lpstr>Frequently Asked Questions (cont.)</vt:lpstr>
      <vt:lpstr>Frequently Asked Questions (cont.)</vt:lpstr>
      <vt:lpstr>Frequently Asked Questions (cont.)</vt:lpstr>
      <vt:lpstr>Frequently Asked Questions (cont.)</vt:lpstr>
      <vt:lpstr>Frequently Asked Questions (cont.)</vt:lpstr>
      <vt:lpstr>Frequently Asked Questions (cont.)</vt:lpstr>
      <vt:lpstr>Frequently Asked Questions (cont.)</vt:lpstr>
      <vt:lpstr>Frequently Asked Questions (cont.)</vt:lpstr>
      <vt:lpstr>Frequently Asked Questions (cont.)</vt:lpstr>
      <vt:lpstr>Frequently Asked Questions (cont.)</vt:lpstr>
      <vt:lpstr>Frequently Asked Questions (cont.)</vt:lpstr>
      <vt:lpstr>Frequently Asked Questions (cont.)</vt:lpstr>
      <vt:lpstr>Interpersonal Skills</vt:lpstr>
      <vt:lpstr>Interpersonal Skills (cont.)</vt:lpstr>
      <vt:lpstr>Memory Loss</vt:lpstr>
      <vt:lpstr>Memory Loss (cont.)</vt:lpstr>
      <vt:lpstr>How to Sign Up for Bike Training Sessions</vt:lpstr>
      <vt:lpstr>SignUp Genius Home Page </vt:lpstr>
      <vt:lpstr>Irrigation Festival Parade - May 9, 2026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dc:creator>
  <cp:lastModifiedBy>Roberta Larson</cp:lastModifiedBy>
  <cp:revision>656</cp:revision>
  <cp:lastPrinted>2024-04-20T15:45:24Z</cp:lastPrinted>
  <dcterms:created xsi:type="dcterms:W3CDTF">2018-04-04T21:13:10Z</dcterms:created>
  <dcterms:modified xsi:type="dcterms:W3CDTF">2026-04-21T23:48:55Z</dcterms:modified>
</cp:coreProperties>
</file>